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07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778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782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771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36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659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3578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927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200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142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389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F7FA5D-21EA-43F5-B40A-15755CEF40A7}" type="datetimeFigureOut">
              <a:rPr lang="en-ZA" smtClean="0"/>
              <a:t>2024/09/10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D65751-9D98-45B7-903D-94CB7B2C79CF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43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46C5-D353-5532-6C0D-97079649D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dirty="0"/>
              <a:t>Chapter Interests and Needs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1AFA0-0E65-C70F-8AF0-94F5315C8B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ZA" dirty="0"/>
          </a:p>
          <a:p>
            <a:endParaRPr lang="en-ZA" dirty="0"/>
          </a:p>
          <a:p>
            <a:pPr algn="ctr"/>
            <a:endParaRPr lang="en-ZA" sz="3800" b="1" dirty="0"/>
          </a:p>
        </p:txBody>
      </p:sp>
    </p:spTree>
    <p:extLst>
      <p:ext uri="{BB962C8B-B14F-4D97-AF65-F5344CB8AC3E}">
        <p14:creationId xmlns:p14="http://schemas.microsoft.com/office/powerpoint/2010/main" val="344943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655CA-A640-478C-8C6E-B00DF52C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4145"/>
          </a:xfrm>
        </p:spPr>
        <p:txBody>
          <a:bodyPr/>
          <a:lstStyle/>
          <a:p>
            <a:pPr algn="ctr"/>
            <a:r>
              <a:rPr lang="en-ZA" b="1" dirty="0"/>
              <a:t>Captured from Chapter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87311-2FEB-47E1-57F3-82151C08F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5475" indent="-625475">
              <a:buFont typeface="Wingdings" panose="05000000000000000000" pitchFamily="2" charset="2"/>
              <a:buChar char="v"/>
            </a:pPr>
            <a:r>
              <a:rPr lang="en-ZA" sz="3200" dirty="0"/>
              <a:t>Highest interest in tools, ideas and sharing</a:t>
            </a:r>
          </a:p>
          <a:p>
            <a:pPr marL="625475" indent="-625475">
              <a:buFont typeface="Wingdings" panose="05000000000000000000" pitchFamily="2" charset="2"/>
              <a:buChar char="v"/>
            </a:pPr>
            <a:r>
              <a:rPr lang="en-ZA" sz="3200" dirty="0"/>
              <a:t>Range of chapter activities –  post-covid F2F sessions, new initiatives in regions, continuous growth of learning</a:t>
            </a:r>
          </a:p>
          <a:p>
            <a:pPr marL="625475" indent="-625475">
              <a:buFont typeface="Wingdings" panose="05000000000000000000" pitchFamily="2" charset="2"/>
              <a:buChar char="v"/>
            </a:pPr>
            <a:r>
              <a:rPr lang="en-ZA" sz="3200" dirty="0"/>
              <a:t>Strong need for more communication across regions</a:t>
            </a:r>
          </a:p>
          <a:p>
            <a:pPr marL="625475" indent="-625475">
              <a:buFont typeface="Wingdings" panose="05000000000000000000" pitchFamily="2" charset="2"/>
              <a:buChar char="v"/>
            </a:pPr>
            <a:r>
              <a:rPr lang="en-ZA" sz="3200" dirty="0"/>
              <a:t>Willingness to share learning and experience</a:t>
            </a:r>
          </a:p>
          <a:p>
            <a:pPr marL="625475" indent="-625475">
              <a:buFont typeface="Wingdings" panose="05000000000000000000" pitchFamily="2" charset="2"/>
              <a:buChar char="v"/>
            </a:pPr>
            <a:r>
              <a:rPr lang="en-ZA" sz="3200" dirty="0"/>
              <a:t>Seeking chapter exchange and chapter development training</a:t>
            </a:r>
          </a:p>
          <a:p>
            <a:pPr marL="292608" lvl="1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3810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A719A-3550-2847-1E37-A9C9C1D9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25362"/>
          </a:xfrm>
        </p:spPr>
        <p:txBody>
          <a:bodyPr/>
          <a:lstStyle/>
          <a:p>
            <a:r>
              <a:rPr lang="en-ZA" b="1" dirty="0"/>
              <a:t>Chapter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74409-DABB-66E1-5A4D-E34A2EB2A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71" y="1805978"/>
            <a:ext cx="10058400" cy="4023360"/>
          </a:xfrm>
        </p:spPr>
        <p:txBody>
          <a:bodyPr>
            <a:normAutofit/>
          </a:bodyPr>
          <a:lstStyle/>
          <a:p>
            <a:pPr marL="804863" indent="-715963">
              <a:buFont typeface="Wingdings" panose="05000000000000000000" pitchFamily="2" charset="2"/>
              <a:buChar char="v"/>
            </a:pPr>
            <a:r>
              <a:rPr lang="en-ZA" sz="3200" dirty="0"/>
              <a:t>Promote events in regions</a:t>
            </a:r>
          </a:p>
          <a:p>
            <a:pPr marL="804863" indent="-715963">
              <a:buFont typeface="Wingdings" panose="05000000000000000000" pitchFamily="2" charset="2"/>
              <a:buChar char="v"/>
            </a:pPr>
            <a:r>
              <a:rPr lang="en-ZA" sz="3200" dirty="0"/>
              <a:t>Ease formations of SIGs &amp; promote these more widely</a:t>
            </a:r>
          </a:p>
          <a:p>
            <a:pPr marL="804863" indent="-715963">
              <a:buFont typeface="Wingdings" panose="05000000000000000000" pitchFamily="2" charset="2"/>
              <a:buChar char="v"/>
            </a:pPr>
            <a:r>
              <a:rPr lang="en-ZA" sz="3200" dirty="0"/>
              <a:t>Spectrum of facilitation capacity across regions - Training needed in some regions &amp; high level influence and impact in others</a:t>
            </a:r>
          </a:p>
          <a:p>
            <a:pPr marL="804863" indent="-715963">
              <a:buFont typeface="Wingdings" panose="05000000000000000000" pitchFamily="2" charset="2"/>
              <a:buChar char="v"/>
            </a:pPr>
            <a:r>
              <a:rPr lang="en-GB" sz="3200" kern="0" dirty="0">
                <a:solidFill>
                  <a:srgbClr val="231F20"/>
                </a:solidFill>
                <a:effectLst/>
                <a:highlight>
                  <a:srgbClr val="FFFFFF"/>
                </a:highlight>
                <a:ea typeface="Arial" panose="020B0604020202020204" pitchFamily="34" charset="0"/>
                <a:cs typeface="Times New Roman" panose="02020603050405020304" pitchFamily="18" charset="0"/>
              </a:rPr>
              <a:t>Continue to support in communication and to spread the events </a:t>
            </a:r>
            <a:endParaRPr lang="en-ZA" sz="3200" dirty="0"/>
          </a:p>
          <a:p>
            <a:pPr marL="804863" indent="-715963">
              <a:buFont typeface="Wingdings" panose="05000000000000000000" pitchFamily="2" charset="2"/>
              <a:buChar char="v"/>
            </a:pPr>
            <a:endParaRPr lang="en-ZA" sz="3200" dirty="0"/>
          </a:p>
          <a:p>
            <a:pPr marL="804863" indent="-715963">
              <a:buFont typeface="Wingdings" panose="05000000000000000000" pitchFamily="2" charset="2"/>
              <a:buChar char="v"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289552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9A0A-806E-17AA-6292-025B0D376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Chapter Interests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D61E4-88E0-E8F6-D65C-8B79D7EE3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231F2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upport recruiting new members by helping us to be clear and up to date on member benefits and why facilitators should join IAF.</a:t>
            </a:r>
            <a:endParaRPr lang="en-ZA" sz="2400" dirty="0">
              <a:solidFill>
                <a:srgbClr val="231F2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231F2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urn more to IAF internationally &amp; go further in our relations both with global bodies and between countries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231F2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pen and ready to take initiatives and to be part of initiatives (events, meetings, sharing of practices...) set up between several countries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2550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9830F-140A-61A9-C6AA-B355B6388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84997"/>
          </a:xfrm>
        </p:spPr>
        <p:txBody>
          <a:bodyPr/>
          <a:lstStyle/>
          <a:p>
            <a:r>
              <a:rPr lang="en-ZA" b="1" dirty="0"/>
              <a:t>Observations /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EFADC-EFAB-013D-DAC4-2AF829D66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5963" indent="-715963">
              <a:buFont typeface="Wingdings" panose="05000000000000000000" pitchFamily="2" charset="2"/>
              <a:buChar char="v"/>
            </a:pPr>
            <a:r>
              <a:rPr lang="en-ZA" sz="3600" dirty="0"/>
              <a:t>Opportunities to share across regions Chapter news / events in monthly updates</a:t>
            </a:r>
          </a:p>
          <a:p>
            <a:pPr marL="715963" indent="-715963">
              <a:buFont typeface="Wingdings" panose="05000000000000000000" pitchFamily="2" charset="2"/>
              <a:buChar char="v"/>
            </a:pPr>
            <a:r>
              <a:rPr lang="en-ZA" sz="3600" dirty="0"/>
              <a:t>Guidance on building chapters</a:t>
            </a:r>
          </a:p>
          <a:p>
            <a:pPr marL="715963" indent="-715963">
              <a:buFont typeface="Wingdings" panose="05000000000000000000" pitchFamily="2" charset="2"/>
              <a:buChar char="v"/>
            </a:pPr>
            <a:r>
              <a:rPr lang="en-ZA" sz="3600" dirty="0"/>
              <a:t>Reflections on how chapters build member numbers and capacity</a:t>
            </a:r>
          </a:p>
          <a:p>
            <a:pPr marL="715963" indent="-715963">
              <a:buFont typeface="Wingdings" panose="05000000000000000000" pitchFamily="2" charset="2"/>
              <a:buChar char="v"/>
            </a:pPr>
            <a:endParaRPr lang="en-ZA" sz="3200" dirty="0"/>
          </a:p>
          <a:p>
            <a:pPr marL="715963" indent="-715963">
              <a:buFont typeface="Wingdings" panose="05000000000000000000" pitchFamily="2" charset="2"/>
              <a:buChar char="v"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25238931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9233</TotalTime>
  <Words>197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Retrospect</vt:lpstr>
      <vt:lpstr>Chapter Interests and Needs</vt:lpstr>
      <vt:lpstr>Captured from Chapter Applications</vt:lpstr>
      <vt:lpstr>Chapter Interests</vt:lpstr>
      <vt:lpstr>Chapter Interests</vt:lpstr>
      <vt:lpstr>Observations /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Interests and Needs from the Board</dc:title>
  <dc:creator>Sharda Naidoo</dc:creator>
  <cp:lastModifiedBy>Sharda Naidoo</cp:lastModifiedBy>
  <cp:revision>3</cp:revision>
  <dcterms:created xsi:type="dcterms:W3CDTF">2022-12-21T09:45:03Z</dcterms:created>
  <dcterms:modified xsi:type="dcterms:W3CDTF">2024-09-10T18:10:18Z</dcterms:modified>
</cp:coreProperties>
</file>