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57" r:id="rId3"/>
    <p:sldId id="263" r:id="rId4"/>
    <p:sldId id="258" r:id="rId5"/>
    <p:sldId id="262" r:id="rId6"/>
    <p:sldId id="259" r:id="rId7"/>
    <p:sldId id="261" r:id="rId8"/>
    <p:sldId id="266" r:id="rId9"/>
    <p:sldId id="268" r:id="rId10"/>
    <p:sldId id="269" r:id="rId11"/>
    <p:sldId id="270" r:id="rId12"/>
    <p:sldId id="271" r:id="rId13"/>
    <p:sldId id="272" r:id="rId14"/>
    <p:sldId id="273" r:id="rId15"/>
    <p:sldId id="274" r:id="rId16"/>
    <p:sldId id="275" r:id="rId17"/>
    <p:sldId id="276"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F712133-2099-4859-A793-7B60F16904A1}" type="datetimeFigureOut">
              <a:rPr lang="en-GB" smtClean="0"/>
              <a:t>12/08/2021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9ACAB83-6A2D-4CDC-ABDF-C4CEB0C95B26}"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1108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712133-2099-4859-A793-7B60F16904A1}" type="datetimeFigureOut">
              <a:rPr lang="en-GB" smtClean="0"/>
              <a:t>12/08/2021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9ACAB83-6A2D-4CDC-ABDF-C4CEB0C95B26}" type="slidenum">
              <a:rPr lang="en-GB" smtClean="0"/>
              <a:t>‹#›</a:t>
            </a:fld>
            <a:endParaRPr lang="en-GB"/>
          </a:p>
        </p:txBody>
      </p:sp>
    </p:spTree>
    <p:extLst>
      <p:ext uri="{BB962C8B-B14F-4D97-AF65-F5344CB8AC3E}">
        <p14:creationId xmlns:p14="http://schemas.microsoft.com/office/powerpoint/2010/main" val="2687909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712133-2099-4859-A793-7B60F16904A1}" type="datetimeFigureOut">
              <a:rPr lang="en-GB" smtClean="0"/>
              <a:t>12/08/2021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9ACAB83-6A2D-4CDC-ABDF-C4CEB0C95B26}" type="slidenum">
              <a:rPr lang="en-GB" smtClean="0"/>
              <a:t>‹#›</a:t>
            </a:fld>
            <a:endParaRPr lang="en-GB"/>
          </a:p>
        </p:txBody>
      </p:sp>
    </p:spTree>
    <p:extLst>
      <p:ext uri="{BB962C8B-B14F-4D97-AF65-F5344CB8AC3E}">
        <p14:creationId xmlns:p14="http://schemas.microsoft.com/office/powerpoint/2010/main" val="1800855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712133-2099-4859-A793-7B60F16904A1}" type="datetimeFigureOut">
              <a:rPr lang="en-GB" smtClean="0"/>
              <a:t>12/08/2021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9ACAB83-6A2D-4CDC-ABDF-C4CEB0C95B26}" type="slidenum">
              <a:rPr lang="en-GB" smtClean="0"/>
              <a:t>‹#›</a:t>
            </a:fld>
            <a:endParaRPr lang="en-GB"/>
          </a:p>
        </p:txBody>
      </p:sp>
    </p:spTree>
    <p:extLst>
      <p:ext uri="{BB962C8B-B14F-4D97-AF65-F5344CB8AC3E}">
        <p14:creationId xmlns:p14="http://schemas.microsoft.com/office/powerpoint/2010/main" val="2127632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F712133-2099-4859-A793-7B60F16904A1}" type="datetimeFigureOut">
              <a:rPr lang="en-GB" smtClean="0"/>
              <a:t>12/08/2021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9ACAB83-6A2D-4CDC-ABDF-C4CEB0C95B26}"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493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F712133-2099-4859-A793-7B60F16904A1}" type="datetimeFigureOut">
              <a:rPr lang="en-GB" smtClean="0"/>
              <a:t>12/08/2021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9ACAB83-6A2D-4CDC-ABDF-C4CEB0C95B26}" type="slidenum">
              <a:rPr lang="en-GB" smtClean="0"/>
              <a:t>‹#›</a:t>
            </a:fld>
            <a:endParaRPr lang="en-GB"/>
          </a:p>
        </p:txBody>
      </p:sp>
    </p:spTree>
    <p:extLst>
      <p:ext uri="{BB962C8B-B14F-4D97-AF65-F5344CB8AC3E}">
        <p14:creationId xmlns:p14="http://schemas.microsoft.com/office/powerpoint/2010/main" val="787225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F712133-2099-4859-A793-7B60F16904A1}" type="datetimeFigureOut">
              <a:rPr lang="en-GB" smtClean="0"/>
              <a:t>12/08/2021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9ACAB83-6A2D-4CDC-ABDF-C4CEB0C95B26}" type="slidenum">
              <a:rPr lang="en-GB" smtClean="0"/>
              <a:t>‹#›</a:t>
            </a:fld>
            <a:endParaRPr lang="en-GB"/>
          </a:p>
        </p:txBody>
      </p:sp>
    </p:spTree>
    <p:extLst>
      <p:ext uri="{BB962C8B-B14F-4D97-AF65-F5344CB8AC3E}">
        <p14:creationId xmlns:p14="http://schemas.microsoft.com/office/powerpoint/2010/main" val="2849808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F712133-2099-4859-A793-7B60F16904A1}" type="datetimeFigureOut">
              <a:rPr lang="en-GB" smtClean="0"/>
              <a:t>12/08/2021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9ACAB83-6A2D-4CDC-ABDF-C4CEB0C95B26}" type="slidenum">
              <a:rPr lang="en-GB" smtClean="0"/>
              <a:t>‹#›</a:t>
            </a:fld>
            <a:endParaRPr lang="en-GB"/>
          </a:p>
        </p:txBody>
      </p:sp>
    </p:spTree>
    <p:extLst>
      <p:ext uri="{BB962C8B-B14F-4D97-AF65-F5344CB8AC3E}">
        <p14:creationId xmlns:p14="http://schemas.microsoft.com/office/powerpoint/2010/main" val="3041302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F712133-2099-4859-A793-7B60F16904A1}" type="datetimeFigureOut">
              <a:rPr lang="en-GB" smtClean="0"/>
              <a:t>12/08/2021</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E9ACAB83-6A2D-4CDC-ABDF-C4CEB0C95B26}" type="slidenum">
              <a:rPr lang="en-GB" smtClean="0"/>
              <a:t>‹#›</a:t>
            </a:fld>
            <a:endParaRPr lang="en-GB"/>
          </a:p>
        </p:txBody>
      </p:sp>
    </p:spTree>
    <p:extLst>
      <p:ext uri="{BB962C8B-B14F-4D97-AF65-F5344CB8AC3E}">
        <p14:creationId xmlns:p14="http://schemas.microsoft.com/office/powerpoint/2010/main" val="1096853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AF712133-2099-4859-A793-7B60F16904A1}" type="datetimeFigureOut">
              <a:rPr lang="en-GB" smtClean="0"/>
              <a:t>12/08/2021</a:t>
            </a:fld>
            <a:endParaRPr lang="en-GB"/>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9ACAB83-6A2D-4CDC-ABDF-C4CEB0C95B26}" type="slidenum">
              <a:rPr lang="en-GB" smtClean="0"/>
              <a:t>‹#›</a:t>
            </a:fld>
            <a:endParaRPr lang="en-GB"/>
          </a:p>
        </p:txBody>
      </p:sp>
    </p:spTree>
    <p:extLst>
      <p:ext uri="{BB962C8B-B14F-4D97-AF65-F5344CB8AC3E}">
        <p14:creationId xmlns:p14="http://schemas.microsoft.com/office/powerpoint/2010/main" val="838787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F712133-2099-4859-A793-7B60F16904A1}" type="datetimeFigureOut">
              <a:rPr lang="en-GB" smtClean="0"/>
              <a:t>12/08/2021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9ACAB83-6A2D-4CDC-ABDF-C4CEB0C95B26}" type="slidenum">
              <a:rPr lang="en-GB" smtClean="0"/>
              <a:t>‹#›</a:t>
            </a:fld>
            <a:endParaRPr lang="en-GB"/>
          </a:p>
        </p:txBody>
      </p:sp>
    </p:spTree>
    <p:extLst>
      <p:ext uri="{BB962C8B-B14F-4D97-AF65-F5344CB8AC3E}">
        <p14:creationId xmlns:p14="http://schemas.microsoft.com/office/powerpoint/2010/main" val="1272356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F712133-2099-4859-A793-7B60F16904A1}" type="datetimeFigureOut">
              <a:rPr lang="en-GB" smtClean="0"/>
              <a:t>12/08/2021</a:t>
            </a:fld>
            <a:endParaRPr lang="en-GB"/>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9ACAB83-6A2D-4CDC-ABDF-C4CEB0C95B26}" type="slidenum">
              <a:rPr lang="en-GB" smtClean="0"/>
              <a:t>‹#›</a:t>
            </a:fld>
            <a:endParaRPr lang="en-GB"/>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6664258"/>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s://digitalmallblobstorage.blob.core.windows.net/wp-content/2021/05/60a3a8bad1e4b-60a3a8bad1e56local-govt-protest-stuart.jpg-scaled.jp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cisp.cachefly.net/assets/articles/attachments/78248_gga_gpi_2019_final_25_april_2019.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16C34-F71E-4C50-BAB0-83A27000338C}"/>
              </a:ext>
            </a:extLst>
          </p:cNvPr>
          <p:cNvSpPr>
            <a:spLocks noGrp="1"/>
          </p:cNvSpPr>
          <p:nvPr>
            <p:ph type="ctrTitle"/>
          </p:nvPr>
        </p:nvSpPr>
        <p:spPr>
          <a:xfrm>
            <a:off x="1208116" y="1105315"/>
            <a:ext cx="10058400" cy="2469157"/>
          </a:xfrm>
          <a:solidFill>
            <a:srgbClr val="FFFF66"/>
          </a:solidFill>
        </p:spPr>
        <p:txBody>
          <a:bodyPr>
            <a:normAutofit/>
          </a:bodyPr>
          <a:lstStyle/>
          <a:p>
            <a:pPr algn="ctr"/>
            <a:r>
              <a:rPr lang="en-GB" sz="5200" b="1" spc="0" dirty="0">
                <a:ln w="22225">
                  <a:solidFill>
                    <a:schemeClr val="accent2"/>
                  </a:solidFill>
                  <a:prstDash val="solid"/>
                </a:ln>
                <a:solidFill>
                  <a:schemeClr val="accent2">
                    <a:lumMod val="40000"/>
                    <a:lumOff val="60000"/>
                  </a:schemeClr>
                </a:solidFill>
              </a:rPr>
              <a:t>What facilitation can do in the most  unequal country in the world </a:t>
            </a:r>
            <a:r>
              <a:rPr lang="en-GB" sz="5400" b="1" spc="0" dirty="0">
                <a:ln w="22225">
                  <a:solidFill>
                    <a:schemeClr val="accent2"/>
                  </a:solidFill>
                  <a:prstDash val="solid"/>
                </a:ln>
                <a:solidFill>
                  <a:schemeClr val="accent2">
                    <a:lumMod val="40000"/>
                    <a:lumOff val="60000"/>
                  </a:schemeClr>
                </a:solidFill>
              </a:rPr>
              <a:t>?</a:t>
            </a:r>
          </a:p>
        </p:txBody>
      </p:sp>
      <p:sp>
        <p:nvSpPr>
          <p:cNvPr id="3" name="Subtitle 2">
            <a:extLst>
              <a:ext uri="{FF2B5EF4-FFF2-40B4-BE49-F238E27FC236}">
                <a16:creationId xmlns:a16="http://schemas.microsoft.com/office/drawing/2014/main" id="{71D5BD4C-F10C-4CBC-BF73-19A2A62D05DB}"/>
              </a:ext>
            </a:extLst>
          </p:cNvPr>
          <p:cNvSpPr>
            <a:spLocks noGrp="1"/>
          </p:cNvSpPr>
          <p:nvPr>
            <p:ph type="subTitle" idx="1"/>
          </p:nvPr>
        </p:nvSpPr>
        <p:spPr/>
        <p:txBody>
          <a:bodyPr/>
          <a:lstStyle/>
          <a:p>
            <a:pPr algn="r"/>
            <a:r>
              <a:rPr lang="en-GB" b="1" dirty="0">
                <a:solidFill>
                  <a:schemeClr val="tx1"/>
                </a:solidFill>
              </a:rPr>
              <a:t>Discussion with the IAF Social Inclusion Group </a:t>
            </a:r>
          </a:p>
          <a:p>
            <a:pPr algn="r"/>
            <a:r>
              <a:rPr lang="en-GB" b="1" dirty="0">
                <a:solidFill>
                  <a:schemeClr val="tx1"/>
                </a:solidFill>
              </a:rPr>
              <a:t>11 August 2021</a:t>
            </a:r>
          </a:p>
        </p:txBody>
      </p:sp>
    </p:spTree>
    <p:extLst>
      <p:ext uri="{BB962C8B-B14F-4D97-AF65-F5344CB8AC3E}">
        <p14:creationId xmlns:p14="http://schemas.microsoft.com/office/powerpoint/2010/main" val="41895622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B3BBF-FE66-4063-A4EC-DAB9ADFB16E6}"/>
              </a:ext>
            </a:extLst>
          </p:cNvPr>
          <p:cNvSpPr>
            <a:spLocks noGrp="1"/>
          </p:cNvSpPr>
          <p:nvPr>
            <p:ph type="title"/>
          </p:nvPr>
        </p:nvSpPr>
        <p:spPr>
          <a:xfrm>
            <a:off x="1097280" y="286604"/>
            <a:ext cx="10058400" cy="1001870"/>
          </a:xfrm>
        </p:spPr>
        <p:txBody>
          <a:bodyPr>
            <a:normAutofit/>
          </a:bodyPr>
          <a:lstStyle/>
          <a:p>
            <a:r>
              <a:rPr lang="en-GB" sz="3200" dirty="0">
                <a:solidFill>
                  <a:srgbClr val="000000"/>
                </a:solidFill>
                <a:latin typeface="Arial" panose="020B0604020202020204" pitchFamily="34" charset="0"/>
                <a:ea typeface="Times New Roman" panose="02020603050405020304" pitchFamily="18" charset="0"/>
              </a:rPr>
              <a:t>I</a:t>
            </a:r>
            <a:r>
              <a:rPr lang="en-GB" sz="3200" dirty="0">
                <a:solidFill>
                  <a:srgbClr val="000000"/>
                </a:solidFill>
                <a:effectLst/>
                <a:latin typeface="Arial" panose="020B0604020202020204" pitchFamily="34" charset="0"/>
                <a:ea typeface="Times New Roman" panose="02020603050405020304" pitchFamily="18" charset="0"/>
              </a:rPr>
              <a:t>ntegrated </a:t>
            </a:r>
            <a:r>
              <a:rPr lang="en-GB" sz="3200" dirty="0">
                <a:solidFill>
                  <a:srgbClr val="000000"/>
                </a:solidFill>
                <a:latin typeface="Arial" panose="020B0604020202020204" pitchFamily="34" charset="0"/>
                <a:ea typeface="Times New Roman" panose="02020603050405020304" pitchFamily="18" charset="0"/>
              </a:rPr>
              <a:t>D</a:t>
            </a:r>
            <a:r>
              <a:rPr lang="en-GB" sz="3200" dirty="0">
                <a:solidFill>
                  <a:srgbClr val="000000"/>
                </a:solidFill>
                <a:effectLst/>
                <a:latin typeface="Arial" panose="020B0604020202020204" pitchFamily="34" charset="0"/>
                <a:ea typeface="Times New Roman" panose="02020603050405020304" pitchFamily="18" charset="0"/>
              </a:rPr>
              <a:t>evelopment </a:t>
            </a:r>
            <a:r>
              <a:rPr lang="en-GB" sz="3200" dirty="0">
                <a:solidFill>
                  <a:srgbClr val="000000"/>
                </a:solidFill>
                <a:latin typeface="Arial" panose="020B0604020202020204" pitchFamily="34" charset="0"/>
                <a:ea typeface="Times New Roman" panose="02020603050405020304" pitchFamily="18" charset="0"/>
              </a:rPr>
              <a:t>P</a:t>
            </a:r>
            <a:r>
              <a:rPr lang="en-GB" sz="3200" dirty="0">
                <a:solidFill>
                  <a:srgbClr val="000000"/>
                </a:solidFill>
                <a:effectLst/>
                <a:latin typeface="Arial" panose="020B0604020202020204" pitchFamily="34" charset="0"/>
                <a:ea typeface="Times New Roman" panose="02020603050405020304" pitchFamily="18" charset="0"/>
              </a:rPr>
              <a:t>lanning - IDPs</a:t>
            </a:r>
            <a:endParaRPr lang="en-GB" sz="3200" dirty="0"/>
          </a:p>
        </p:txBody>
      </p:sp>
      <p:sp>
        <p:nvSpPr>
          <p:cNvPr id="3" name="Content Placeholder 2">
            <a:extLst>
              <a:ext uri="{FF2B5EF4-FFF2-40B4-BE49-F238E27FC236}">
                <a16:creationId xmlns:a16="http://schemas.microsoft.com/office/drawing/2014/main" id="{758F08B8-32A5-4A49-AF2C-D784F8C8B717}"/>
              </a:ext>
            </a:extLst>
          </p:cNvPr>
          <p:cNvSpPr>
            <a:spLocks noGrp="1"/>
          </p:cNvSpPr>
          <p:nvPr>
            <p:ph idx="1"/>
          </p:nvPr>
        </p:nvSpPr>
        <p:spPr/>
        <p:txBody>
          <a:bodyPr>
            <a:normAutofit lnSpcReduction="10000"/>
          </a:bodyPr>
          <a:lstStyle/>
          <a:p>
            <a:r>
              <a:rPr lang="en-GB" sz="1800" dirty="0">
                <a:solidFill>
                  <a:srgbClr val="000000"/>
                </a:solidFill>
                <a:effectLst/>
                <a:latin typeface="Arial" panose="020B0604020202020204" pitchFamily="34" charset="0"/>
                <a:ea typeface="Times New Roman" panose="02020603050405020304" pitchFamily="18" charset="0"/>
              </a:rPr>
              <a:t>Local municipalities in South Africa have to use "integrated development planning" - method to plan future development in their areas:</a:t>
            </a:r>
          </a:p>
          <a:p>
            <a:r>
              <a:rPr lang="en-GB" sz="1800" dirty="0">
                <a:solidFill>
                  <a:srgbClr val="000000"/>
                </a:solidFill>
                <a:latin typeface="Arial" panose="020B0604020202020204" pitchFamily="34" charset="0"/>
                <a:ea typeface="Times New Roman" panose="02020603050405020304" pitchFamily="18" charset="0"/>
              </a:rPr>
              <a:t>Motivation:</a:t>
            </a:r>
          </a:p>
          <a:p>
            <a:pPr marL="342900" lvl="0" indent="-342900">
              <a:lnSpc>
                <a:spcPct val="115000"/>
              </a:lnSpc>
              <a:spcBef>
                <a:spcPts val="300"/>
              </a:spcBef>
              <a:spcAft>
                <a:spcPts val="300"/>
              </a:spcAft>
              <a:buSzPts val="1000"/>
              <a:buFont typeface="Symbol" panose="05050102010706020507" pitchFamily="18" charset="2"/>
              <a:buChar char=""/>
              <a:tabLst>
                <a:tab pos="457200" algn="l"/>
              </a:tabLst>
            </a:pPr>
            <a:r>
              <a:rPr lang="en-GB" sz="1800" dirty="0">
                <a:solidFill>
                  <a:srgbClr val="000000"/>
                </a:solidFill>
                <a:effectLst/>
                <a:latin typeface="Arial" panose="020B0604020202020204" pitchFamily="34" charset="0"/>
                <a:ea typeface="Times New Roman" panose="02020603050405020304" pitchFamily="18" charset="0"/>
              </a:rPr>
              <a:t>Integrate - racially divided business and residential areas</a:t>
            </a:r>
            <a:endParaRPr lang="en-GB" sz="1800" dirty="0">
              <a:effectLst/>
              <a:latin typeface="Arial" panose="020B0604020202020204" pitchFamily="34" charset="0"/>
              <a:ea typeface="Calibri" panose="020F0502020204030204" pitchFamily="34" charset="0"/>
            </a:endParaRPr>
          </a:p>
          <a:p>
            <a:pPr marL="342900" lvl="0" indent="-342900">
              <a:lnSpc>
                <a:spcPct val="115000"/>
              </a:lnSpc>
              <a:spcBef>
                <a:spcPts val="300"/>
              </a:spcBef>
              <a:spcAft>
                <a:spcPts val="300"/>
              </a:spcAft>
              <a:buSzPts val="1000"/>
              <a:buFont typeface="Symbol" panose="05050102010706020507" pitchFamily="18" charset="2"/>
              <a:buChar char=""/>
              <a:tabLst>
                <a:tab pos="457200" algn="l"/>
              </a:tabLst>
            </a:pPr>
            <a:r>
              <a:rPr lang="en-GB" sz="1800" dirty="0">
                <a:solidFill>
                  <a:srgbClr val="000000"/>
                </a:solidFill>
                <a:effectLst/>
                <a:latin typeface="Arial" panose="020B0604020202020204" pitchFamily="34" charset="0"/>
                <a:ea typeface="Times New Roman" panose="02020603050405020304" pitchFamily="18" charset="0"/>
              </a:rPr>
              <a:t>Overcome bad planning to cater for the poor - with long travelling distances to work and poor access to business and other services</a:t>
            </a:r>
            <a:endParaRPr lang="en-GB" sz="1800" dirty="0">
              <a:effectLst/>
              <a:latin typeface="Arial" panose="020B0604020202020204" pitchFamily="34" charset="0"/>
              <a:ea typeface="Calibri" panose="020F0502020204030204" pitchFamily="34" charset="0"/>
            </a:endParaRPr>
          </a:p>
          <a:p>
            <a:pPr marL="342900" lvl="0" indent="-342900">
              <a:lnSpc>
                <a:spcPct val="115000"/>
              </a:lnSpc>
              <a:spcBef>
                <a:spcPts val="300"/>
              </a:spcBef>
              <a:spcAft>
                <a:spcPts val="300"/>
              </a:spcAft>
              <a:buSzPts val="1000"/>
              <a:buFont typeface="Symbol" panose="05050102010706020507" pitchFamily="18" charset="2"/>
              <a:buChar char=""/>
              <a:tabLst>
                <a:tab pos="457200" algn="l"/>
              </a:tabLst>
            </a:pPr>
            <a:r>
              <a:rPr lang="en-GB" sz="1800" dirty="0">
                <a:solidFill>
                  <a:srgbClr val="000000"/>
                </a:solidFill>
                <a:effectLst/>
                <a:latin typeface="Arial" panose="020B0604020202020204" pitchFamily="34" charset="0"/>
                <a:ea typeface="Times New Roman" panose="02020603050405020304" pitchFamily="18" charset="0"/>
              </a:rPr>
              <a:t>Reduce - great differences in level of services between rich and poor areas</a:t>
            </a:r>
            <a:endParaRPr lang="en-GB" sz="1800" dirty="0">
              <a:effectLst/>
              <a:latin typeface="Arial" panose="020B0604020202020204" pitchFamily="34" charset="0"/>
              <a:ea typeface="Calibri" panose="020F0502020204030204" pitchFamily="34" charset="0"/>
            </a:endParaRPr>
          </a:p>
          <a:p>
            <a:pPr marL="342900" lvl="0" indent="-342900">
              <a:lnSpc>
                <a:spcPct val="115000"/>
              </a:lnSpc>
              <a:spcBef>
                <a:spcPts val="300"/>
              </a:spcBef>
              <a:spcAft>
                <a:spcPts val="300"/>
              </a:spcAft>
              <a:buSzPts val="1000"/>
              <a:buFont typeface="Symbol" panose="05050102010706020507" pitchFamily="18" charset="2"/>
              <a:buChar char=""/>
              <a:tabLst>
                <a:tab pos="457200" algn="l"/>
              </a:tabLst>
            </a:pPr>
            <a:r>
              <a:rPr lang="en-GB" sz="1800" dirty="0">
                <a:solidFill>
                  <a:srgbClr val="000000"/>
                </a:solidFill>
                <a:latin typeface="Arial" panose="020B0604020202020204" pitchFamily="34" charset="0"/>
                <a:ea typeface="Times New Roman" panose="02020603050405020304" pitchFamily="18" charset="0"/>
              </a:rPr>
              <a:t>I</a:t>
            </a:r>
            <a:r>
              <a:rPr lang="en-GB" sz="1800" dirty="0">
                <a:solidFill>
                  <a:srgbClr val="000000"/>
                </a:solidFill>
                <a:effectLst/>
                <a:latin typeface="Arial" panose="020B0604020202020204" pitchFamily="34" charset="0"/>
                <a:ea typeface="Times New Roman" panose="02020603050405020304" pitchFamily="18" charset="0"/>
              </a:rPr>
              <a:t>nformal settlements and spread out residential areas economical service delivery difficult</a:t>
            </a:r>
            <a:endParaRPr lang="en-GB" sz="1800" dirty="0">
              <a:effectLst/>
              <a:latin typeface="Arial" panose="020B0604020202020204" pitchFamily="34" charset="0"/>
              <a:ea typeface="Calibri" panose="020F0502020204030204" pitchFamily="34" charset="0"/>
            </a:endParaRPr>
          </a:p>
          <a:p>
            <a:pPr marL="360363" indent="-360363">
              <a:buFont typeface="Arial" panose="020B0604020202020204" pitchFamily="34" charset="0"/>
              <a:buChar char="•"/>
            </a:pPr>
            <a:r>
              <a:rPr lang="en-GB" sz="1800" dirty="0">
                <a:solidFill>
                  <a:schemeClr val="tx1"/>
                </a:solidFill>
                <a:effectLst/>
                <a:latin typeface="Arial" panose="020B0604020202020204" pitchFamily="34" charset="0"/>
                <a:ea typeface="Times New Roman" panose="02020603050405020304" pitchFamily="18" charset="0"/>
              </a:rPr>
              <a:t>Effective use of scarce resources</a:t>
            </a:r>
          </a:p>
          <a:p>
            <a:pPr marL="360363" indent="-360363">
              <a:buFont typeface="Arial" panose="020B0604020202020204" pitchFamily="34" charset="0"/>
              <a:buChar char="•"/>
            </a:pPr>
            <a:r>
              <a:rPr lang="en-GB" sz="1800" dirty="0">
                <a:solidFill>
                  <a:schemeClr val="tx1"/>
                </a:solidFill>
                <a:effectLst/>
                <a:latin typeface="Arial" panose="020B0604020202020204" pitchFamily="34" charset="0"/>
                <a:ea typeface="Times New Roman" panose="02020603050405020304" pitchFamily="18" charset="0"/>
              </a:rPr>
              <a:t>Speed up delivery</a:t>
            </a:r>
            <a:endParaRPr lang="en-GB" sz="1800" dirty="0">
              <a:solidFill>
                <a:schemeClr val="tx1"/>
              </a:solidFill>
              <a:latin typeface="Arial" panose="020B0604020202020204" pitchFamily="34" charset="0"/>
              <a:ea typeface="Times New Roman" panose="02020603050405020304" pitchFamily="18" charset="0"/>
            </a:endParaRPr>
          </a:p>
          <a:p>
            <a:pPr marL="360363" indent="-360363">
              <a:buFont typeface="Arial" panose="020B0604020202020204" pitchFamily="34" charset="0"/>
              <a:buChar char="•"/>
            </a:pPr>
            <a:r>
              <a:rPr lang="en-GB" sz="1800" dirty="0">
                <a:solidFill>
                  <a:schemeClr val="tx1"/>
                </a:solidFill>
                <a:effectLst/>
                <a:latin typeface="Arial" panose="020B0604020202020204" pitchFamily="34" charset="0"/>
                <a:ea typeface="Calibri" panose="020F0502020204030204" pitchFamily="34" charset="0"/>
              </a:rPr>
              <a:t>Attract investment</a:t>
            </a:r>
          </a:p>
          <a:p>
            <a:endParaRPr lang="en-GB" sz="1800" dirty="0">
              <a:solidFill>
                <a:srgbClr val="000000"/>
              </a:solidFill>
              <a:effectLst/>
              <a:latin typeface="Arial" panose="020B0604020202020204" pitchFamily="34" charset="0"/>
              <a:ea typeface="Times New Roman" panose="02020603050405020304" pitchFamily="18" charset="0"/>
            </a:endParaRPr>
          </a:p>
          <a:p>
            <a:endParaRPr lang="en-GB" dirty="0"/>
          </a:p>
        </p:txBody>
      </p:sp>
    </p:spTree>
    <p:extLst>
      <p:ext uri="{BB962C8B-B14F-4D97-AF65-F5344CB8AC3E}">
        <p14:creationId xmlns:p14="http://schemas.microsoft.com/office/powerpoint/2010/main" val="33113426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23A74-5E45-426E-ADAD-E5477CC9BF61}"/>
              </a:ext>
            </a:extLst>
          </p:cNvPr>
          <p:cNvSpPr>
            <a:spLocks noGrp="1"/>
          </p:cNvSpPr>
          <p:nvPr>
            <p:ph type="title"/>
          </p:nvPr>
        </p:nvSpPr>
        <p:spPr>
          <a:xfrm>
            <a:off x="1097280" y="535986"/>
            <a:ext cx="10058400" cy="946452"/>
          </a:xfrm>
        </p:spPr>
        <p:txBody>
          <a:bodyPr>
            <a:normAutofit/>
          </a:bodyPr>
          <a:lstStyle/>
          <a:p>
            <a:r>
              <a:rPr lang="en-GB" sz="3600" dirty="0">
                <a:solidFill>
                  <a:schemeClr val="tx1"/>
                </a:solidFill>
                <a:effectLst/>
                <a:latin typeface="Arial" panose="020B0604020202020204" pitchFamily="34" charset="0"/>
                <a:ea typeface="Times New Roman" panose="02020603050405020304" pitchFamily="18" charset="0"/>
              </a:rPr>
              <a:t>Public Participation</a:t>
            </a:r>
            <a:endParaRPr lang="en-GB" sz="3600" dirty="0">
              <a:solidFill>
                <a:schemeClr val="tx1"/>
              </a:solidFill>
            </a:endParaRPr>
          </a:p>
        </p:txBody>
      </p:sp>
      <p:sp>
        <p:nvSpPr>
          <p:cNvPr id="3" name="Content Placeholder 2">
            <a:extLst>
              <a:ext uri="{FF2B5EF4-FFF2-40B4-BE49-F238E27FC236}">
                <a16:creationId xmlns:a16="http://schemas.microsoft.com/office/drawing/2014/main" id="{8DB6F5EB-EFDA-485D-AE64-3A7D5D781246}"/>
              </a:ext>
            </a:extLst>
          </p:cNvPr>
          <p:cNvSpPr>
            <a:spLocks noGrp="1"/>
          </p:cNvSpPr>
          <p:nvPr>
            <p:ph idx="1"/>
          </p:nvPr>
        </p:nvSpPr>
        <p:spPr/>
        <p:txBody>
          <a:bodyPr>
            <a:normAutofit fontScale="85000" lnSpcReduction="10000"/>
          </a:bodyPr>
          <a:lstStyle/>
          <a:p>
            <a:r>
              <a:rPr lang="en-GB" sz="1800" dirty="0">
                <a:solidFill>
                  <a:srgbClr val="000000"/>
                </a:solidFill>
                <a:effectLst/>
                <a:latin typeface="Arial" panose="020B0604020202020204" pitchFamily="34" charset="0"/>
                <a:ea typeface="Times New Roman" panose="02020603050405020304" pitchFamily="18" charset="0"/>
              </a:rPr>
              <a:t>IDP Representative Forum be established to encourage the participation of communities and other stakeholders</a:t>
            </a:r>
          </a:p>
          <a:p>
            <a:pPr marL="342900" lvl="0" indent="-342900">
              <a:lnSpc>
                <a:spcPct val="115000"/>
              </a:lnSpc>
              <a:spcBef>
                <a:spcPts val="300"/>
              </a:spcBef>
              <a:spcAft>
                <a:spcPts val="300"/>
              </a:spcAft>
              <a:buSzPts val="1000"/>
              <a:buFont typeface="Symbol" panose="05050102010706020507" pitchFamily="18" charset="2"/>
              <a:buChar char=""/>
              <a:tabLst>
                <a:tab pos="457200" algn="l"/>
              </a:tabLst>
            </a:pPr>
            <a:r>
              <a:rPr lang="en-GB" sz="1800" dirty="0">
                <a:solidFill>
                  <a:srgbClr val="000000"/>
                </a:solidFill>
                <a:effectLst/>
                <a:latin typeface="Arial" panose="020B0604020202020204" pitchFamily="34" charset="0"/>
                <a:ea typeface="Times New Roman" panose="02020603050405020304" pitchFamily="18" charset="0"/>
              </a:rPr>
              <a:t>Provide an opportunity for stakeholders to represent the interests of their constituencies.</a:t>
            </a:r>
            <a:endParaRPr lang="en-GB" sz="1800" dirty="0">
              <a:effectLst/>
              <a:latin typeface="Arial" panose="020B0604020202020204" pitchFamily="34" charset="0"/>
              <a:ea typeface="Calibri" panose="020F0502020204030204" pitchFamily="34" charset="0"/>
            </a:endParaRPr>
          </a:p>
          <a:p>
            <a:pPr marL="342900" lvl="0" indent="-342900">
              <a:lnSpc>
                <a:spcPct val="115000"/>
              </a:lnSpc>
              <a:spcBef>
                <a:spcPts val="300"/>
              </a:spcBef>
              <a:spcAft>
                <a:spcPts val="300"/>
              </a:spcAft>
              <a:buSzPts val="1000"/>
              <a:buFont typeface="Symbol" panose="05050102010706020507" pitchFamily="18" charset="2"/>
              <a:buChar char=""/>
              <a:tabLst>
                <a:tab pos="457200" algn="l"/>
              </a:tabLst>
            </a:pPr>
            <a:r>
              <a:rPr lang="en-GB" sz="1800" dirty="0">
                <a:solidFill>
                  <a:srgbClr val="000000"/>
                </a:solidFill>
                <a:effectLst/>
                <a:latin typeface="Arial" panose="020B0604020202020204" pitchFamily="34" charset="0"/>
                <a:ea typeface="Times New Roman" panose="02020603050405020304" pitchFamily="18" charset="0"/>
              </a:rPr>
              <a:t>Provide a structure for discussion, negotiations and joint decision making</a:t>
            </a:r>
            <a:endParaRPr lang="en-GB" sz="1800" dirty="0">
              <a:effectLst/>
              <a:latin typeface="Arial" panose="020B0604020202020204" pitchFamily="34" charset="0"/>
              <a:ea typeface="Calibri" panose="020F0502020204030204" pitchFamily="34" charset="0"/>
            </a:endParaRPr>
          </a:p>
          <a:p>
            <a:pPr marL="342900" lvl="0" indent="-342900">
              <a:lnSpc>
                <a:spcPct val="115000"/>
              </a:lnSpc>
              <a:spcBef>
                <a:spcPts val="300"/>
              </a:spcBef>
              <a:spcAft>
                <a:spcPts val="300"/>
              </a:spcAft>
              <a:buSzPts val="1000"/>
              <a:buFont typeface="Symbol" panose="05050102010706020507" pitchFamily="18" charset="2"/>
              <a:buChar char=""/>
              <a:tabLst>
                <a:tab pos="457200" algn="l"/>
              </a:tabLst>
            </a:pPr>
            <a:r>
              <a:rPr lang="en-GB" sz="1800" dirty="0">
                <a:solidFill>
                  <a:srgbClr val="000000"/>
                </a:solidFill>
                <a:effectLst/>
                <a:latin typeface="Arial" panose="020B0604020202020204" pitchFamily="34" charset="0"/>
                <a:ea typeface="Times New Roman" panose="02020603050405020304" pitchFamily="18" charset="0"/>
              </a:rPr>
              <a:t>Ensure proper communication between all stakeholders and the municipality</a:t>
            </a:r>
            <a:endParaRPr lang="en-GB" sz="1800" dirty="0">
              <a:effectLst/>
              <a:latin typeface="Arial" panose="020B0604020202020204" pitchFamily="34" charset="0"/>
              <a:ea typeface="Calibri" panose="020F0502020204030204" pitchFamily="34" charset="0"/>
            </a:endParaRPr>
          </a:p>
          <a:p>
            <a:pPr marL="342900" lvl="0" indent="-342900">
              <a:lnSpc>
                <a:spcPct val="115000"/>
              </a:lnSpc>
              <a:spcBef>
                <a:spcPts val="300"/>
              </a:spcBef>
              <a:spcAft>
                <a:spcPts val="300"/>
              </a:spcAft>
              <a:buSzPts val="1000"/>
              <a:buFont typeface="Symbol" panose="05050102010706020507" pitchFamily="18" charset="2"/>
              <a:buChar char=""/>
              <a:tabLst>
                <a:tab pos="457200" algn="l"/>
              </a:tabLst>
            </a:pPr>
            <a:r>
              <a:rPr lang="en-GB" sz="1800" dirty="0">
                <a:solidFill>
                  <a:srgbClr val="000000"/>
                </a:solidFill>
                <a:effectLst/>
                <a:latin typeface="Arial" panose="020B0604020202020204" pitchFamily="34" charset="0"/>
                <a:ea typeface="Times New Roman" panose="02020603050405020304" pitchFamily="18" charset="0"/>
              </a:rPr>
              <a:t>Monitor the planning and implementation process</a:t>
            </a:r>
            <a:endParaRPr lang="en-GB" sz="1800" dirty="0">
              <a:effectLst/>
              <a:latin typeface="Arial" panose="020B0604020202020204" pitchFamily="34" charset="0"/>
              <a:ea typeface="Calibri" panose="020F0502020204030204" pitchFamily="34" charset="0"/>
            </a:endParaRPr>
          </a:p>
          <a:p>
            <a:r>
              <a:rPr lang="en-GB" sz="1800" b="1" dirty="0">
                <a:solidFill>
                  <a:srgbClr val="000000"/>
                </a:solidFill>
                <a:effectLst/>
                <a:latin typeface="Arial" panose="020B0604020202020204" pitchFamily="34" charset="0"/>
                <a:ea typeface="Times New Roman" panose="02020603050405020304" pitchFamily="18" charset="0"/>
              </a:rPr>
              <a:t>Strategy for public participation – Key Role of Council</a:t>
            </a:r>
          </a:p>
          <a:p>
            <a:pPr marL="342900" lvl="0" indent="-342900">
              <a:lnSpc>
                <a:spcPct val="115000"/>
              </a:lnSpc>
              <a:spcBef>
                <a:spcPts val="300"/>
              </a:spcBef>
              <a:spcAft>
                <a:spcPts val="300"/>
              </a:spcAft>
              <a:buSzPts val="1000"/>
              <a:buFont typeface="Symbol" panose="05050102010706020507" pitchFamily="18" charset="2"/>
              <a:buChar char=""/>
              <a:tabLst>
                <a:tab pos="457200" algn="l"/>
              </a:tabLst>
            </a:pPr>
            <a:r>
              <a:rPr lang="en-GB" sz="1800" dirty="0">
                <a:solidFill>
                  <a:srgbClr val="000000"/>
                </a:solidFill>
                <a:effectLst/>
                <a:latin typeface="Arial" panose="020B0604020202020204" pitchFamily="34" charset="0"/>
                <a:ea typeface="Times New Roman" panose="02020603050405020304" pitchFamily="18" charset="0"/>
              </a:rPr>
              <a:t>The roles of the different stakeholders during the participation process</a:t>
            </a:r>
            <a:endParaRPr lang="en-GB" sz="1800" dirty="0">
              <a:effectLst/>
              <a:latin typeface="Arial" panose="020B0604020202020204" pitchFamily="34" charset="0"/>
              <a:ea typeface="Calibri" panose="020F0502020204030204" pitchFamily="34" charset="0"/>
            </a:endParaRPr>
          </a:p>
          <a:p>
            <a:pPr marL="342900" lvl="0" indent="-342900">
              <a:lnSpc>
                <a:spcPct val="115000"/>
              </a:lnSpc>
              <a:spcBef>
                <a:spcPts val="300"/>
              </a:spcBef>
              <a:spcAft>
                <a:spcPts val="300"/>
              </a:spcAft>
              <a:buSzPts val="1000"/>
              <a:buFont typeface="Symbol" panose="05050102010706020507" pitchFamily="18" charset="2"/>
              <a:buChar char=""/>
              <a:tabLst>
                <a:tab pos="457200" algn="l"/>
              </a:tabLst>
            </a:pPr>
            <a:r>
              <a:rPr lang="en-GB" sz="1800" dirty="0">
                <a:solidFill>
                  <a:srgbClr val="000000"/>
                </a:solidFill>
                <a:effectLst/>
                <a:latin typeface="Arial" panose="020B0604020202020204" pitchFamily="34" charset="0"/>
                <a:ea typeface="Times New Roman" panose="02020603050405020304" pitchFamily="18" charset="0"/>
              </a:rPr>
              <a:t>Ways to encourage the participation of unorganised groups</a:t>
            </a:r>
            <a:endParaRPr lang="en-GB" sz="1800" dirty="0">
              <a:effectLst/>
              <a:latin typeface="Arial" panose="020B0604020202020204" pitchFamily="34" charset="0"/>
              <a:ea typeface="Calibri" panose="020F0502020204030204" pitchFamily="34" charset="0"/>
            </a:endParaRPr>
          </a:p>
          <a:p>
            <a:pPr marL="342900" lvl="0" indent="-342900">
              <a:lnSpc>
                <a:spcPct val="115000"/>
              </a:lnSpc>
              <a:spcBef>
                <a:spcPts val="300"/>
              </a:spcBef>
              <a:spcAft>
                <a:spcPts val="300"/>
              </a:spcAft>
              <a:buSzPts val="1000"/>
              <a:buFont typeface="Symbol" panose="05050102010706020507" pitchFamily="18" charset="2"/>
              <a:buChar char=""/>
              <a:tabLst>
                <a:tab pos="457200" algn="l"/>
              </a:tabLst>
            </a:pPr>
            <a:r>
              <a:rPr lang="en-GB" sz="1800" dirty="0">
                <a:solidFill>
                  <a:srgbClr val="000000"/>
                </a:solidFill>
                <a:effectLst/>
                <a:latin typeface="Arial" panose="020B0604020202020204" pitchFamily="34" charset="0"/>
                <a:ea typeface="Times New Roman" panose="02020603050405020304" pitchFamily="18" charset="0"/>
              </a:rPr>
              <a:t>Method to ensure participation during the different phases of planning</a:t>
            </a:r>
            <a:endParaRPr lang="en-GB" sz="1800" dirty="0">
              <a:effectLst/>
              <a:latin typeface="Arial" panose="020B0604020202020204" pitchFamily="34" charset="0"/>
              <a:ea typeface="Calibri" panose="020F0502020204030204" pitchFamily="34" charset="0"/>
            </a:endParaRPr>
          </a:p>
          <a:p>
            <a:pPr marL="342900" lvl="0" indent="-342900">
              <a:lnSpc>
                <a:spcPct val="115000"/>
              </a:lnSpc>
              <a:spcBef>
                <a:spcPts val="300"/>
              </a:spcBef>
              <a:spcAft>
                <a:spcPts val="300"/>
              </a:spcAft>
              <a:buSzPts val="1000"/>
              <a:buFont typeface="Symbol" panose="05050102010706020507" pitchFamily="18" charset="2"/>
              <a:buChar char=""/>
              <a:tabLst>
                <a:tab pos="457200" algn="l"/>
              </a:tabLst>
            </a:pPr>
            <a:r>
              <a:rPr lang="en-GB" sz="1800" dirty="0">
                <a:solidFill>
                  <a:srgbClr val="000000"/>
                </a:solidFill>
                <a:effectLst/>
                <a:latin typeface="Arial" panose="020B0604020202020204" pitchFamily="34" charset="0"/>
                <a:ea typeface="Times New Roman" panose="02020603050405020304" pitchFamily="18" charset="0"/>
              </a:rPr>
              <a:t>Timeframes for public and stakeholder response, inputs and comments</a:t>
            </a:r>
            <a:endParaRPr lang="en-GB" sz="1800" dirty="0">
              <a:effectLst/>
              <a:latin typeface="Arial" panose="020B0604020202020204" pitchFamily="34" charset="0"/>
              <a:ea typeface="Calibri" panose="020F0502020204030204" pitchFamily="34" charset="0"/>
            </a:endParaRPr>
          </a:p>
          <a:p>
            <a:pPr marL="342900" lvl="0" indent="-342900">
              <a:lnSpc>
                <a:spcPct val="115000"/>
              </a:lnSpc>
              <a:spcBef>
                <a:spcPts val="300"/>
              </a:spcBef>
              <a:spcAft>
                <a:spcPts val="300"/>
              </a:spcAft>
              <a:buSzPts val="1000"/>
              <a:buFont typeface="Symbol" panose="05050102010706020507" pitchFamily="18" charset="2"/>
              <a:buChar char=""/>
              <a:tabLst>
                <a:tab pos="457200" algn="l"/>
              </a:tabLst>
            </a:pPr>
            <a:r>
              <a:rPr lang="en-GB" sz="1800" dirty="0">
                <a:solidFill>
                  <a:srgbClr val="000000"/>
                </a:solidFill>
                <a:effectLst/>
                <a:latin typeface="Arial" panose="020B0604020202020204" pitchFamily="34" charset="0"/>
                <a:ea typeface="Times New Roman" panose="02020603050405020304" pitchFamily="18" charset="0"/>
              </a:rPr>
              <a:t>Ways to disseminate information</a:t>
            </a:r>
            <a:endParaRPr lang="en-GB" sz="1800" dirty="0">
              <a:effectLst/>
              <a:latin typeface="Arial" panose="020B0604020202020204" pitchFamily="34" charset="0"/>
              <a:ea typeface="Calibri" panose="020F0502020204030204" pitchFamily="34" charset="0"/>
            </a:endParaRPr>
          </a:p>
          <a:p>
            <a:pPr marL="342900" lvl="0" indent="-342900">
              <a:lnSpc>
                <a:spcPct val="115000"/>
              </a:lnSpc>
              <a:spcBef>
                <a:spcPts val="300"/>
              </a:spcBef>
              <a:spcAft>
                <a:spcPts val="300"/>
              </a:spcAft>
              <a:buSzPts val="1000"/>
              <a:buFont typeface="Symbol" panose="05050102010706020507" pitchFamily="18" charset="2"/>
              <a:buChar char=""/>
              <a:tabLst>
                <a:tab pos="457200" algn="l"/>
              </a:tabLst>
            </a:pPr>
            <a:r>
              <a:rPr lang="en-GB" sz="1800" dirty="0">
                <a:solidFill>
                  <a:srgbClr val="000000"/>
                </a:solidFill>
                <a:effectLst/>
                <a:latin typeface="Arial" panose="020B0604020202020204" pitchFamily="34" charset="0"/>
                <a:ea typeface="Times New Roman" panose="02020603050405020304" pitchFamily="18" charset="0"/>
              </a:rPr>
              <a:t>Means to collect information on community needs</a:t>
            </a:r>
            <a:endParaRPr lang="en-GB" sz="1800" dirty="0">
              <a:effectLst/>
              <a:latin typeface="Arial" panose="020B0604020202020204" pitchFamily="34" charset="0"/>
              <a:ea typeface="Calibri" panose="020F0502020204030204" pitchFamily="34" charset="0"/>
            </a:endParaRPr>
          </a:p>
          <a:p>
            <a:endParaRPr lang="en-GB" dirty="0"/>
          </a:p>
        </p:txBody>
      </p:sp>
    </p:spTree>
    <p:extLst>
      <p:ext uri="{BB962C8B-B14F-4D97-AF65-F5344CB8AC3E}">
        <p14:creationId xmlns:p14="http://schemas.microsoft.com/office/powerpoint/2010/main" val="2436976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7AB89-D987-4D0B-A2BE-B580BF269605}"/>
              </a:ext>
            </a:extLst>
          </p:cNvPr>
          <p:cNvSpPr>
            <a:spLocks noGrp="1"/>
          </p:cNvSpPr>
          <p:nvPr>
            <p:ph type="title"/>
          </p:nvPr>
        </p:nvSpPr>
        <p:spPr>
          <a:xfrm>
            <a:off x="1097280" y="286604"/>
            <a:ext cx="10058400" cy="1001870"/>
          </a:xfrm>
        </p:spPr>
        <p:txBody>
          <a:bodyPr/>
          <a:lstStyle/>
          <a:p>
            <a:r>
              <a:rPr lang="en-GB" dirty="0"/>
              <a:t>State of Local Government </a:t>
            </a:r>
          </a:p>
        </p:txBody>
      </p:sp>
      <p:pic>
        <p:nvPicPr>
          <p:cNvPr id="4" name="Content Placeholder 3">
            <a:hlinkClick r:id="rId2"/>
            <a:extLst>
              <a:ext uri="{FF2B5EF4-FFF2-40B4-BE49-F238E27FC236}">
                <a16:creationId xmlns:a16="http://schemas.microsoft.com/office/drawing/2014/main" id="{1F4C4C61-38D4-462C-95AF-360593E58462}"/>
              </a:ext>
            </a:extLst>
          </p:cNvPr>
          <p:cNvPicPr>
            <a:picLocks noGrp="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3188999" y="1627044"/>
            <a:ext cx="5735782" cy="3823855"/>
          </a:xfrm>
          <a:prstGeom prst="rect">
            <a:avLst/>
          </a:prstGeom>
          <a:noFill/>
          <a:ln>
            <a:noFill/>
          </a:ln>
        </p:spPr>
      </p:pic>
      <p:sp>
        <p:nvSpPr>
          <p:cNvPr id="6" name="TextBox 5">
            <a:extLst>
              <a:ext uri="{FF2B5EF4-FFF2-40B4-BE49-F238E27FC236}">
                <a16:creationId xmlns:a16="http://schemas.microsoft.com/office/drawing/2014/main" id="{197A1165-5EE5-4505-8067-F3D214D858BB}"/>
              </a:ext>
            </a:extLst>
          </p:cNvPr>
          <p:cNvSpPr txBox="1"/>
          <p:nvPr/>
        </p:nvSpPr>
        <p:spPr>
          <a:xfrm>
            <a:off x="1870364" y="5721928"/>
            <a:ext cx="7606145" cy="369332"/>
          </a:xfrm>
          <a:prstGeom prst="rect">
            <a:avLst/>
          </a:prstGeom>
          <a:noFill/>
        </p:spPr>
        <p:txBody>
          <a:bodyPr wrap="square" rtlCol="0">
            <a:spAutoFit/>
          </a:bodyPr>
          <a:lstStyle/>
          <a:p>
            <a:r>
              <a:rPr lang="en-GB" dirty="0"/>
              <a:t>Service Delivery Protests – Alexandra Township,  April 2019</a:t>
            </a:r>
          </a:p>
        </p:txBody>
      </p:sp>
    </p:spTree>
    <p:extLst>
      <p:ext uri="{BB962C8B-B14F-4D97-AF65-F5344CB8AC3E}">
        <p14:creationId xmlns:p14="http://schemas.microsoft.com/office/powerpoint/2010/main" val="1587337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6027A-3B49-490E-9462-553818AFE3EC}"/>
              </a:ext>
            </a:extLst>
          </p:cNvPr>
          <p:cNvSpPr>
            <a:spLocks noGrp="1"/>
          </p:cNvSpPr>
          <p:nvPr>
            <p:ph type="title"/>
          </p:nvPr>
        </p:nvSpPr>
        <p:spPr>
          <a:xfrm>
            <a:off x="1097280" y="286604"/>
            <a:ext cx="10058400" cy="1112706"/>
          </a:xfrm>
        </p:spPr>
        <p:txBody>
          <a:bodyPr>
            <a:normAutofit/>
          </a:bodyPr>
          <a:lstStyle/>
          <a:p>
            <a:r>
              <a:rPr lang="en-GB" dirty="0"/>
              <a:t>State of Local Government </a:t>
            </a:r>
            <a:r>
              <a:rPr lang="en-GB" sz="2700" dirty="0"/>
              <a:t>(Mbanyele, May 2021, Good Governance Africa)</a:t>
            </a:r>
          </a:p>
        </p:txBody>
      </p:sp>
      <p:sp>
        <p:nvSpPr>
          <p:cNvPr id="3" name="Content Placeholder 2">
            <a:extLst>
              <a:ext uri="{FF2B5EF4-FFF2-40B4-BE49-F238E27FC236}">
                <a16:creationId xmlns:a16="http://schemas.microsoft.com/office/drawing/2014/main" id="{0C7B0173-FAB1-47C0-9888-CC970BD47B4B}"/>
              </a:ext>
            </a:extLst>
          </p:cNvPr>
          <p:cNvSpPr>
            <a:spLocks noGrp="1"/>
          </p:cNvSpPr>
          <p:nvPr>
            <p:ph idx="1"/>
          </p:nvPr>
        </p:nvSpPr>
        <p:spPr>
          <a:xfrm>
            <a:off x="1111134" y="2081261"/>
            <a:ext cx="10058400" cy="4023360"/>
          </a:xfrm>
        </p:spPr>
        <p:txBody>
          <a:bodyPr>
            <a:normAutofit/>
          </a:bodyPr>
          <a:lstStyle/>
          <a:p>
            <a:pPr>
              <a:buFont typeface="Arial" panose="020B0604020202020204" pitchFamily="34" charset="0"/>
              <a:buChar char="•"/>
            </a:pPr>
            <a:r>
              <a:rPr lang="en-GB" sz="1800" dirty="0">
                <a:effectLst/>
                <a:latin typeface="Arial" panose="020B0604020202020204" pitchFamily="34" charset="0"/>
                <a:ea typeface="Times New Roman" panose="02020603050405020304" pitchFamily="18" charset="0"/>
                <a:cs typeface="Arial" panose="020B0604020202020204" pitchFamily="34" charset="0"/>
              </a:rPr>
              <a:t>Local governance - focus on public administration, factoring in transparency, accountability, and efficiency</a:t>
            </a:r>
          </a:p>
          <a:p>
            <a:pPr>
              <a:buFont typeface="Arial" panose="020B0604020202020204" pitchFamily="34" charset="0"/>
              <a:buChar char="•"/>
            </a:pPr>
            <a:r>
              <a:rPr lang="en-GB" sz="1800" dirty="0">
                <a:latin typeface="Arial" panose="020B0604020202020204" pitchFamily="34" charset="0"/>
                <a:ea typeface="Times New Roman" panose="02020603050405020304" pitchFamily="18" charset="0"/>
                <a:cs typeface="Arial" panose="020B0604020202020204" pitchFamily="34" charset="0"/>
              </a:rPr>
              <a:t>Yet –widescale </a:t>
            </a:r>
            <a:r>
              <a:rPr lang="en-GB" sz="1800" dirty="0">
                <a:effectLst/>
                <a:latin typeface="Arial" panose="020B0604020202020204" pitchFamily="34" charset="0"/>
                <a:ea typeface="Times New Roman" panose="02020603050405020304" pitchFamily="18" charset="0"/>
                <a:cs typeface="Arial" panose="020B0604020202020204" pitchFamily="34" charset="0"/>
              </a:rPr>
              <a:t> evidence of mismanagement - poor audit outcomes &amp; exposure of irregular and wasteful expenditure in those audits</a:t>
            </a:r>
          </a:p>
          <a:p>
            <a:pPr>
              <a:buFont typeface="Arial" panose="020B0604020202020204" pitchFamily="34" charset="0"/>
              <a:buChar char="•"/>
            </a:pPr>
            <a:r>
              <a:rPr lang="en-GB" sz="1800" dirty="0">
                <a:latin typeface="Arial" panose="020B0604020202020204" pitchFamily="34" charset="0"/>
                <a:ea typeface="Times New Roman" panose="02020603050405020304" pitchFamily="18" charset="0"/>
                <a:cs typeface="Arial" panose="020B0604020202020204" pitchFamily="34" charset="0"/>
              </a:rPr>
              <a:t>N</a:t>
            </a:r>
            <a:r>
              <a:rPr lang="en-GB" sz="1800" dirty="0">
                <a:effectLst/>
                <a:latin typeface="Arial" panose="020B0604020202020204" pitchFamily="34" charset="0"/>
                <a:ea typeface="Times New Roman" panose="02020603050405020304" pitchFamily="18" charset="0"/>
                <a:cs typeface="Arial" panose="020B0604020202020204" pitchFamily="34" charset="0"/>
              </a:rPr>
              <a:t>o material consequences for this malfeasance</a:t>
            </a:r>
          </a:p>
          <a:p>
            <a:pPr>
              <a:buFont typeface="Arial" panose="020B0604020202020204" pitchFamily="34" charset="0"/>
              <a:buChar char="•"/>
            </a:pP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a:latin typeface="Arial" panose="020B0604020202020204" pitchFamily="34" charset="0"/>
                <a:ea typeface="Times New Roman" panose="02020603050405020304" pitchFamily="18" charset="0"/>
                <a:cs typeface="Arial" panose="020B0604020202020204" pitchFamily="34" charset="0"/>
              </a:rPr>
              <a:t>R</a:t>
            </a:r>
            <a:r>
              <a:rPr lang="en-GB" sz="1800" dirty="0">
                <a:effectLst/>
                <a:latin typeface="Arial" panose="020B0604020202020204" pitchFamily="34" charset="0"/>
                <a:ea typeface="Times New Roman" panose="02020603050405020304" pitchFamily="18" charset="0"/>
                <a:cs typeface="Arial" panose="020B0604020202020204" pitchFamily="34" charset="0"/>
              </a:rPr>
              <a:t>oot cause corruption, lack of credible accountability structures and individual agency characterised by impunity</a:t>
            </a:r>
          </a:p>
          <a:p>
            <a:pPr>
              <a:buFont typeface="Arial" panose="020B0604020202020204" pitchFamily="34" charset="0"/>
              <a:buChar char="•"/>
            </a:pPr>
            <a:r>
              <a:rPr lang="en-GB" sz="1800" b="1" dirty="0">
                <a:solidFill>
                  <a:srgbClr val="18A66D"/>
                </a:solidFill>
                <a:latin typeface="Arial" panose="020B0604020202020204" pitchFamily="34" charset="0"/>
                <a:ea typeface="Times New Roman" panose="02020603050405020304" pitchFamily="18" charset="0"/>
                <a:cs typeface="Arial" panose="020B0604020202020204" pitchFamily="34" charset="0"/>
                <a:hlinkClick r:id="rId2"/>
              </a:rPr>
              <a:t>D</a:t>
            </a:r>
            <a:r>
              <a:rPr lang="en-GB" sz="1800" b="1" u="none" strike="noStrike" dirty="0">
                <a:solidFill>
                  <a:srgbClr val="18A66D"/>
                </a:solidFill>
                <a:effectLst/>
                <a:latin typeface="Arial" panose="020B0604020202020204" pitchFamily="34" charset="0"/>
                <a:ea typeface="Times New Roman" panose="02020603050405020304" pitchFamily="18" charset="0"/>
                <a:cs typeface="Arial" panose="020B0604020202020204" pitchFamily="34" charset="0"/>
                <a:hlinkClick r:id="rId2"/>
              </a:rPr>
              <a:t>ysfunction</a:t>
            </a:r>
            <a:r>
              <a:rPr lang="en-GB" sz="1800" dirty="0">
                <a:effectLst/>
                <a:latin typeface="Arial" panose="020B0604020202020204" pitchFamily="34" charset="0"/>
                <a:ea typeface="Times New Roman" panose="02020603050405020304" pitchFamily="18" charset="0"/>
                <a:cs typeface="Arial" panose="020B0604020202020204" pitchFamily="34" charset="0"/>
              </a:rPr>
              <a:t> in many of the country’s municipalities:</a:t>
            </a:r>
          </a:p>
          <a:p>
            <a:pPr lvl="2">
              <a:buFont typeface="Arial" panose="020B0604020202020204" pitchFamily="34" charset="0"/>
              <a:buChar char="•"/>
            </a:pPr>
            <a:r>
              <a:rPr lang="en-GB" sz="1800" dirty="0">
                <a:effectLst/>
                <a:latin typeface="Arial" panose="020B0604020202020204" pitchFamily="34" charset="0"/>
                <a:ea typeface="Times New Roman" panose="02020603050405020304" pitchFamily="18" charset="0"/>
                <a:cs typeface="Arial" panose="020B0604020202020204" pitchFamily="34" charset="0"/>
              </a:rPr>
              <a:t>Political infighting - </a:t>
            </a:r>
          </a:p>
          <a:p>
            <a:pPr lvl="2">
              <a:buFont typeface="Arial" panose="020B0604020202020204" pitchFamily="34" charset="0"/>
              <a:buChar char="•"/>
            </a:pPr>
            <a:r>
              <a:rPr lang="en-GB" sz="1800" dirty="0">
                <a:latin typeface="Arial" panose="020B0604020202020204" pitchFamily="34" charset="0"/>
                <a:ea typeface="Times New Roman" panose="02020603050405020304" pitchFamily="18" charset="0"/>
                <a:cs typeface="Arial" panose="020B0604020202020204" pitchFamily="34" charset="0"/>
              </a:rPr>
              <a:t>D</a:t>
            </a:r>
            <a:r>
              <a:rPr lang="en-GB" sz="1800" dirty="0">
                <a:effectLst/>
                <a:latin typeface="Arial" panose="020B0604020202020204" pitchFamily="34" charset="0"/>
                <a:ea typeface="Times New Roman" panose="02020603050405020304" pitchFamily="18" charset="0"/>
                <a:cs typeface="Arial" panose="020B0604020202020204" pitchFamily="34" charset="0"/>
              </a:rPr>
              <a:t>rawn-out court cases</a:t>
            </a:r>
          </a:p>
          <a:p>
            <a:pPr lvl="2">
              <a:buFont typeface="Arial" panose="020B0604020202020204" pitchFamily="34" charset="0"/>
              <a:buChar char="•"/>
            </a:pPr>
            <a:r>
              <a:rPr lang="en-GB" sz="1800" dirty="0">
                <a:effectLst/>
                <a:latin typeface="inherit"/>
                <a:ea typeface="Times New Roman" panose="02020603050405020304" pitchFamily="18" charset="0"/>
                <a:cs typeface="Helvetica" panose="020B0604020202020204" pitchFamily="34" charset="0"/>
              </a:rPr>
              <a:t>Dissatisfaction has led to pressure to form coalitions – led to instability and poor governance</a:t>
            </a:r>
            <a:endParaRPr lang="en-GB"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887153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4AF5B-D919-4179-9E2C-75172D796293}"/>
              </a:ext>
            </a:extLst>
          </p:cNvPr>
          <p:cNvSpPr>
            <a:spLocks noGrp="1"/>
          </p:cNvSpPr>
          <p:nvPr>
            <p:ph type="title"/>
          </p:nvPr>
        </p:nvSpPr>
        <p:spPr/>
        <p:txBody>
          <a:bodyPr>
            <a:normAutofit/>
          </a:bodyPr>
          <a:lstStyle/>
          <a:p>
            <a:r>
              <a:rPr lang="en-GB" sz="4000" dirty="0"/>
              <a:t>Sorry Tale of City in Pieces</a:t>
            </a:r>
            <a:br>
              <a:rPr lang="en-GB" sz="4000" dirty="0"/>
            </a:br>
            <a:r>
              <a:rPr lang="en-GB" sz="2200" dirty="0"/>
              <a:t>https://www.newframe.com/pietermaritzburg-a-city-in-pieces/ Zama, L , July 2021</a:t>
            </a:r>
          </a:p>
        </p:txBody>
      </p:sp>
      <p:sp>
        <p:nvSpPr>
          <p:cNvPr id="3" name="Content Placeholder 2">
            <a:extLst>
              <a:ext uri="{FF2B5EF4-FFF2-40B4-BE49-F238E27FC236}">
                <a16:creationId xmlns:a16="http://schemas.microsoft.com/office/drawing/2014/main" id="{68D69E34-809D-48C4-AB78-DF510AC9F230}"/>
              </a:ext>
            </a:extLst>
          </p:cNvPr>
          <p:cNvSpPr>
            <a:spLocks noGrp="1"/>
          </p:cNvSpPr>
          <p:nvPr>
            <p:ph idx="1"/>
          </p:nvPr>
        </p:nvSpPr>
        <p:spPr/>
        <p:txBody>
          <a:bodyPr/>
          <a:lstStyle/>
          <a:p>
            <a:pPr algn="ctr"/>
            <a:r>
              <a:rPr lang="en-US" dirty="0">
                <a:solidFill>
                  <a:srgbClr val="0D161A"/>
                </a:solidFill>
                <a:latin typeface="PT Serif"/>
              </a:rPr>
              <a:t>“</a:t>
            </a:r>
            <a:r>
              <a:rPr lang="en-US" sz="2400" b="0" i="0" dirty="0">
                <a:solidFill>
                  <a:srgbClr val="0D161A"/>
                </a:solidFill>
                <a:effectLst/>
                <a:latin typeface="PT Serif"/>
              </a:rPr>
              <a:t>Widespread looting and destruction in Pietermaritzburg could signal the death knell for a place already brought to its knees by municipal neglect and the greed of those in power.”</a:t>
            </a:r>
          </a:p>
          <a:p>
            <a:pPr>
              <a:buFont typeface="Arial" panose="020B0604020202020204" pitchFamily="34" charset="0"/>
              <a:buChar char="•"/>
            </a:pPr>
            <a:r>
              <a:rPr lang="en-US" sz="1600" b="0" i="0" dirty="0">
                <a:solidFill>
                  <a:srgbClr val="0D161A"/>
                </a:solidFill>
                <a:effectLst/>
                <a:latin typeface="PT Serif"/>
              </a:rPr>
              <a:t>Gunfire, smoke and mounting rubble on every street are becoming average.</a:t>
            </a:r>
          </a:p>
          <a:p>
            <a:pPr>
              <a:buFont typeface="Arial" panose="020B0604020202020204" pitchFamily="34" charset="0"/>
              <a:buChar char="•"/>
            </a:pPr>
            <a:r>
              <a:rPr lang="en-US" sz="1600" b="0" i="0" dirty="0">
                <a:solidFill>
                  <a:srgbClr val="0D161A"/>
                </a:solidFill>
                <a:effectLst/>
                <a:latin typeface="PT Serif"/>
              </a:rPr>
              <a:t>midst of the pandemic that forced us to stay at home, some of us spent five days without electricity,</a:t>
            </a:r>
            <a:endParaRPr lang="en-US" sz="1600" dirty="0">
              <a:solidFill>
                <a:srgbClr val="0D161A"/>
              </a:solidFill>
              <a:latin typeface="PT Serif"/>
            </a:endParaRPr>
          </a:p>
          <a:p>
            <a:pPr>
              <a:buFont typeface="Arial" panose="020B0604020202020204" pitchFamily="34" charset="0"/>
              <a:buChar char="•"/>
            </a:pPr>
            <a:r>
              <a:rPr lang="en-US" sz="1600" b="0" i="0" dirty="0">
                <a:solidFill>
                  <a:srgbClr val="0D161A"/>
                </a:solidFill>
                <a:effectLst/>
                <a:latin typeface="PT Serif"/>
              </a:rPr>
              <a:t>persistent dereliction of municipal duty has seen Pietermaritzburg fall into decay. The result is that it has become one of the most murderous parts of the country. Human life is worth less here than almost anywhere else in South Africa,</a:t>
            </a:r>
          </a:p>
          <a:p>
            <a:pPr>
              <a:buFont typeface="Arial" panose="020B0604020202020204" pitchFamily="34" charset="0"/>
              <a:buChar char="•"/>
            </a:pPr>
            <a:r>
              <a:rPr lang="en-US" sz="1600" b="0" i="0" dirty="0">
                <a:solidFill>
                  <a:srgbClr val="0D161A"/>
                </a:solidFill>
                <a:effectLst/>
                <a:latin typeface="PT Serif"/>
              </a:rPr>
              <a:t>Filth is nothing new to communities that have to remind the municipality that it is supposed to pick up the trash on certain days. Looting, however, is deeply unnerving. It is a bridge too far and many young families are now wearily reconsidering the feasibility of allowing themselves to be at the mercy of the criminal elements among the rioters that hit the city</a:t>
            </a:r>
            <a:endParaRPr lang="en-GB" sz="1800" dirty="0"/>
          </a:p>
        </p:txBody>
      </p:sp>
    </p:spTree>
    <p:extLst>
      <p:ext uri="{BB962C8B-B14F-4D97-AF65-F5344CB8AC3E}">
        <p14:creationId xmlns:p14="http://schemas.microsoft.com/office/powerpoint/2010/main" val="34415317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2E10E-18DE-4D48-8868-25BAAD9F475E}"/>
              </a:ext>
            </a:extLst>
          </p:cNvPr>
          <p:cNvSpPr>
            <a:spLocks noGrp="1"/>
          </p:cNvSpPr>
          <p:nvPr>
            <p:ph type="title"/>
          </p:nvPr>
        </p:nvSpPr>
        <p:spPr/>
        <p:txBody>
          <a:bodyPr>
            <a:normAutofit/>
          </a:bodyPr>
          <a:lstStyle/>
          <a:p>
            <a:r>
              <a:rPr lang="en-GB" sz="4400" dirty="0"/>
              <a:t>Sorry Tale of City in Pieces</a:t>
            </a:r>
            <a:br>
              <a:rPr lang="en-GB" sz="7200" dirty="0"/>
            </a:br>
            <a:r>
              <a:rPr lang="en-GB" sz="2200" dirty="0"/>
              <a:t>https://www.newframe.com/pietermaritzburg-a-city-in-pieces/ Zama, L , July 2021</a:t>
            </a:r>
          </a:p>
        </p:txBody>
      </p:sp>
      <p:sp>
        <p:nvSpPr>
          <p:cNvPr id="3" name="Content Placeholder 2">
            <a:extLst>
              <a:ext uri="{FF2B5EF4-FFF2-40B4-BE49-F238E27FC236}">
                <a16:creationId xmlns:a16="http://schemas.microsoft.com/office/drawing/2014/main" id="{6DD11374-8B90-48EC-8754-A47EE6A4FE01}"/>
              </a:ext>
            </a:extLst>
          </p:cNvPr>
          <p:cNvSpPr>
            <a:spLocks noGrp="1"/>
          </p:cNvSpPr>
          <p:nvPr>
            <p:ph idx="1"/>
          </p:nvPr>
        </p:nvSpPr>
        <p:spPr/>
        <p:txBody>
          <a:bodyPr>
            <a:normAutofit/>
          </a:bodyPr>
          <a:lstStyle/>
          <a:p>
            <a:pPr algn="ctr"/>
            <a:endParaRPr lang="en-US" sz="2400" b="0" i="0" dirty="0">
              <a:solidFill>
                <a:srgbClr val="0D161A"/>
              </a:solidFill>
              <a:effectLst/>
              <a:latin typeface="PT Serif"/>
            </a:endParaRPr>
          </a:p>
          <a:p>
            <a:pPr algn="ctr"/>
            <a:r>
              <a:rPr lang="en-US" sz="2400" dirty="0">
                <a:solidFill>
                  <a:srgbClr val="0D161A"/>
                </a:solidFill>
                <a:latin typeface="PT Serif"/>
              </a:rPr>
              <a:t>“</a:t>
            </a:r>
            <a:r>
              <a:rPr lang="en-US" sz="2400" b="0" i="0" dirty="0">
                <a:solidFill>
                  <a:srgbClr val="0D161A"/>
                </a:solidFill>
                <a:effectLst/>
                <a:latin typeface="PT Serif"/>
              </a:rPr>
              <a:t>The people of this once-proud city are exhausted. When grown children have to sleep in their mothers’ beds as fathers stand guard with whatever weapons they can find, you know you have breached human rights and moved into collective wrongs.”</a:t>
            </a:r>
          </a:p>
          <a:p>
            <a:pPr algn="ctr"/>
            <a:endParaRPr lang="en-US" sz="2400" dirty="0">
              <a:solidFill>
                <a:srgbClr val="0D161A"/>
              </a:solidFill>
              <a:latin typeface="PT Serif"/>
            </a:endParaRPr>
          </a:p>
          <a:p>
            <a:pPr algn="ctr"/>
            <a:r>
              <a:rPr lang="en-US" sz="2800" b="0" i="0" dirty="0">
                <a:solidFill>
                  <a:srgbClr val="0D161A"/>
                </a:solidFill>
                <a:effectLst/>
                <a:latin typeface="PT Serif"/>
              </a:rPr>
              <a:t>“</a:t>
            </a:r>
            <a:r>
              <a:rPr lang="en-US" sz="2400" b="0" i="0" dirty="0">
                <a:solidFill>
                  <a:srgbClr val="0D161A"/>
                </a:solidFill>
                <a:effectLst/>
                <a:latin typeface="PT Serif"/>
              </a:rPr>
              <a:t>This was a city of endurance, characterised by the ultra-distance marathon that started or stopped here. But that emotional well of perseverance seems to have run as dry as the petrol stations in the area.”</a:t>
            </a:r>
            <a:endParaRPr lang="en-GB" sz="2400" dirty="0"/>
          </a:p>
        </p:txBody>
      </p:sp>
    </p:spTree>
    <p:extLst>
      <p:ext uri="{BB962C8B-B14F-4D97-AF65-F5344CB8AC3E}">
        <p14:creationId xmlns:p14="http://schemas.microsoft.com/office/powerpoint/2010/main" val="6321155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2CD61-2709-457F-9435-18414769B524}"/>
              </a:ext>
            </a:extLst>
          </p:cNvPr>
          <p:cNvSpPr>
            <a:spLocks noGrp="1"/>
          </p:cNvSpPr>
          <p:nvPr>
            <p:ph type="title"/>
          </p:nvPr>
        </p:nvSpPr>
        <p:spPr>
          <a:xfrm>
            <a:off x="1097280" y="286604"/>
            <a:ext cx="10058400" cy="1154270"/>
          </a:xfrm>
        </p:spPr>
        <p:txBody>
          <a:bodyPr/>
          <a:lstStyle/>
          <a:p>
            <a:r>
              <a:rPr lang="en-GB" dirty="0"/>
              <a:t>Options for an Inclusive Future</a:t>
            </a:r>
          </a:p>
        </p:txBody>
      </p:sp>
      <p:sp>
        <p:nvSpPr>
          <p:cNvPr id="3" name="Content Placeholder 2">
            <a:extLst>
              <a:ext uri="{FF2B5EF4-FFF2-40B4-BE49-F238E27FC236}">
                <a16:creationId xmlns:a16="http://schemas.microsoft.com/office/drawing/2014/main" id="{DFCE2F4E-A8DA-4E13-BA0E-11D4F76D90DB}"/>
              </a:ext>
            </a:extLst>
          </p:cNvPr>
          <p:cNvSpPr>
            <a:spLocks noGrp="1"/>
          </p:cNvSpPr>
          <p:nvPr>
            <p:ph idx="1"/>
          </p:nvPr>
        </p:nvSpPr>
        <p:spPr/>
        <p:txBody>
          <a:bodyPr>
            <a:normAutofit/>
          </a:bodyPr>
          <a:lstStyle/>
          <a:p>
            <a:pPr marL="442913" indent="-442913">
              <a:buFont typeface="Arial" panose="020B0604020202020204" pitchFamily="34" charset="0"/>
              <a:buChar char="•"/>
            </a:pPr>
            <a:r>
              <a:rPr lang="en-GB" sz="2400" dirty="0">
                <a:solidFill>
                  <a:schemeClr val="tx1"/>
                </a:solidFill>
                <a:latin typeface="Arial" panose="020B0604020202020204" pitchFamily="34" charset="0"/>
                <a:cs typeface="Arial" panose="020B0604020202020204" pitchFamily="34" charset="0"/>
              </a:rPr>
              <a:t>Go back to street committees as form of community organisation</a:t>
            </a:r>
          </a:p>
          <a:p>
            <a:pPr marL="442913" indent="-442913">
              <a:buFont typeface="Arial" panose="020B0604020202020204" pitchFamily="34" charset="0"/>
              <a:buChar char="•"/>
            </a:pPr>
            <a:r>
              <a:rPr lang="en-GB" sz="2400" dirty="0">
                <a:solidFill>
                  <a:schemeClr val="tx1"/>
                </a:solidFill>
                <a:latin typeface="Arial" panose="020B0604020202020204" pitchFamily="34" charset="0"/>
                <a:cs typeface="Arial" panose="020B0604020202020204" pitchFamily="34" charset="0"/>
              </a:rPr>
              <a:t>More NGO interventions – Gift of the Givers, SERI</a:t>
            </a:r>
          </a:p>
          <a:p>
            <a:pPr marL="442913" indent="-442913">
              <a:buFont typeface="Arial" panose="020B0604020202020204" pitchFamily="34" charset="0"/>
              <a:buChar char="•"/>
            </a:pPr>
            <a:r>
              <a:rPr lang="en-GB" sz="2400" dirty="0">
                <a:solidFill>
                  <a:schemeClr val="tx1"/>
                </a:solidFill>
                <a:latin typeface="Arial" panose="020B0604020202020204" pitchFamily="34" charset="0"/>
                <a:cs typeface="Arial" panose="020B0604020202020204" pitchFamily="34" charset="0"/>
              </a:rPr>
              <a:t>Social Movements</a:t>
            </a:r>
          </a:p>
          <a:p>
            <a:pPr marL="442913" indent="-442913">
              <a:buFont typeface="Arial" panose="020B0604020202020204" pitchFamily="34" charset="0"/>
              <a:buChar char="•"/>
            </a:pPr>
            <a:r>
              <a:rPr lang="en-US" sz="2400" b="0" i="0" dirty="0">
                <a:solidFill>
                  <a:schemeClr val="tx1"/>
                </a:solidFill>
                <a:effectLst/>
                <a:latin typeface="Arial" panose="020B0604020202020204" pitchFamily="34" charset="0"/>
                <a:cs typeface="Arial" panose="020B0604020202020204" pitchFamily="34" charset="0"/>
              </a:rPr>
              <a:t>A Mall is NOT development. Township Malls are instruments of poverty and exploitation – vs local production</a:t>
            </a:r>
          </a:p>
          <a:p>
            <a:pPr marL="442913" indent="-442913">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P</a:t>
            </a:r>
            <a:r>
              <a:rPr lang="en-US" sz="2400" b="0" i="0" dirty="0">
                <a:solidFill>
                  <a:srgbClr val="000000"/>
                </a:solidFill>
                <a:effectLst/>
                <a:latin typeface="Arial" panose="020B0604020202020204" pitchFamily="34" charset="0"/>
                <a:cs typeface="Arial" panose="020B0604020202020204" pitchFamily="34" charset="0"/>
              </a:rPr>
              <a:t>olicy on 70% local for certain goods/merchandise - Malls to set aside 30% of floor space for local business. </a:t>
            </a:r>
          </a:p>
          <a:p>
            <a:pPr marL="442913" indent="-442913">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R</a:t>
            </a:r>
            <a:r>
              <a:rPr lang="en-US" sz="2400" b="0" i="0" dirty="0">
                <a:solidFill>
                  <a:srgbClr val="000000"/>
                </a:solidFill>
                <a:effectLst/>
                <a:latin typeface="Arial" panose="020B0604020202020204" pitchFamily="34" charset="0"/>
                <a:cs typeface="Arial" panose="020B0604020202020204" pitchFamily="34" charset="0"/>
              </a:rPr>
              <a:t>estrict big cartel anchors like Checkers/Shoprite to one shop per mall per 20km radius. </a:t>
            </a:r>
            <a:endParaRPr lang="en-US" sz="2400" b="0" i="0" dirty="0">
              <a:solidFill>
                <a:schemeClr val="tx1"/>
              </a:solidFill>
              <a:effectLst/>
              <a:latin typeface="Arial" panose="020B0604020202020204" pitchFamily="34" charset="0"/>
              <a:cs typeface="Arial" panose="020B0604020202020204" pitchFamily="34" charset="0"/>
            </a:endParaRPr>
          </a:p>
          <a:p>
            <a:pPr marL="442913" indent="-442913">
              <a:buFont typeface="Arial" panose="020B0604020202020204" pitchFamily="34" charset="0"/>
              <a:buChar char="•"/>
            </a:pPr>
            <a:endParaRPr lang="en-GB" sz="2400" dirty="0">
              <a:solidFill>
                <a:schemeClr val="tx1"/>
              </a:solidFill>
              <a:latin typeface="Arial" panose="020B0604020202020204" pitchFamily="34" charset="0"/>
              <a:cs typeface="Arial" panose="020B0604020202020204" pitchFamily="34" charset="0"/>
            </a:endParaRPr>
          </a:p>
          <a:p>
            <a:pPr marL="442913" indent="-442913">
              <a:buFont typeface="Arial" panose="020B0604020202020204" pitchFamily="34" charset="0"/>
              <a:buChar char="•"/>
            </a:pPr>
            <a:endParaRPr lang="en-GB" sz="3200" dirty="0"/>
          </a:p>
        </p:txBody>
      </p:sp>
    </p:spTree>
    <p:extLst>
      <p:ext uri="{BB962C8B-B14F-4D97-AF65-F5344CB8AC3E}">
        <p14:creationId xmlns:p14="http://schemas.microsoft.com/office/powerpoint/2010/main" val="25883840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7FFAB66-28DB-480C-B665-6EFC3DC86C56}"/>
              </a:ext>
            </a:extLst>
          </p:cNvPr>
          <p:cNvSpPr txBox="1"/>
          <p:nvPr/>
        </p:nvSpPr>
        <p:spPr>
          <a:xfrm>
            <a:off x="942109" y="1039091"/>
            <a:ext cx="9587346" cy="4247317"/>
          </a:xfrm>
          <a:prstGeom prst="rect">
            <a:avLst/>
          </a:prstGeom>
          <a:noFill/>
        </p:spPr>
        <p:txBody>
          <a:bodyPr wrap="square" rtlCol="0">
            <a:spAutoFit/>
          </a:bodyPr>
          <a:lstStyle/>
          <a:p>
            <a:r>
              <a:rPr lang="en-GB" sz="5400" dirty="0"/>
              <a:t>Group discussion:</a:t>
            </a:r>
          </a:p>
          <a:p>
            <a:endParaRPr lang="en-GB" sz="5400" dirty="0"/>
          </a:p>
          <a:p>
            <a:r>
              <a:rPr lang="en-GB" sz="5400" dirty="0"/>
              <a:t>What can be the role of facilitation in supporting inclusive development?</a:t>
            </a:r>
          </a:p>
        </p:txBody>
      </p:sp>
    </p:spTree>
    <p:extLst>
      <p:ext uri="{BB962C8B-B14F-4D97-AF65-F5344CB8AC3E}">
        <p14:creationId xmlns:p14="http://schemas.microsoft.com/office/powerpoint/2010/main" val="1270484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outh Africa's rand slides amid fatal riots following Zuma arrest">
            <a:extLst>
              <a:ext uri="{FF2B5EF4-FFF2-40B4-BE49-F238E27FC236}">
                <a16:creationId xmlns:a16="http://schemas.microsoft.com/office/drawing/2014/main" id="{3ED7C7BB-C72F-41CA-945C-615A05D2C0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692" y="536863"/>
            <a:ext cx="3482914" cy="1956955"/>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6" descr="South Africa calls up army reserves as looting and unrest continues">
            <a:extLst>
              <a:ext uri="{FF2B5EF4-FFF2-40B4-BE49-F238E27FC236}">
                <a16:creationId xmlns:a16="http://schemas.microsoft.com/office/drawing/2014/main" id="{D28C6716-DC59-48B3-97D8-614AF58CC1E4}"/>
              </a:ext>
            </a:extLst>
          </p:cNvPr>
          <p:cNvSpPr>
            <a:spLocks noChangeAspect="1" noChangeArrowheads="1"/>
          </p:cNvSpPr>
          <p:nvPr/>
        </p:nvSpPr>
        <p:spPr bwMode="auto">
          <a:xfrm>
            <a:off x="969818" y="3138053"/>
            <a:ext cx="1911927" cy="1911927"/>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32" name="Picture 8" descr="South Africa riots – Mob of looters ditch cars to load up stolen goods as  they ransack containers &amp; torch warehouse">
            <a:extLst>
              <a:ext uri="{FF2B5EF4-FFF2-40B4-BE49-F238E27FC236}">
                <a16:creationId xmlns:a16="http://schemas.microsoft.com/office/drawing/2014/main" id="{7B3F9D3C-4371-4F46-8D56-17FD996E415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2487" y="2867459"/>
            <a:ext cx="2432493" cy="3461616"/>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Explainer: What caused South Africa's week of rioting? | Africanews">
            <a:extLst>
              <a:ext uri="{FF2B5EF4-FFF2-40B4-BE49-F238E27FC236}">
                <a16:creationId xmlns:a16="http://schemas.microsoft.com/office/drawing/2014/main" id="{89FE0E23-CAEA-49B2-8FF2-BFB0C772DCF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31697" y="554183"/>
            <a:ext cx="2952750" cy="1939635"/>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South African crowds rampage overnight, defying calls for end to violence,  looting - CNBC Africa">
            <a:extLst>
              <a:ext uri="{FF2B5EF4-FFF2-40B4-BE49-F238E27FC236}">
                <a16:creationId xmlns:a16="http://schemas.microsoft.com/office/drawing/2014/main" id="{6FBA3FB2-3322-4F1F-979E-76AF4BCD146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82141" y="2850572"/>
            <a:ext cx="3098718" cy="1915391"/>
          </a:xfrm>
          <a:prstGeom prst="rect">
            <a:avLst/>
          </a:prstGeom>
          <a:noFill/>
          <a:extLst>
            <a:ext uri="{909E8E84-426E-40DD-AFC4-6F175D3DCCD1}">
              <a14:hiddenFill xmlns:a14="http://schemas.microsoft.com/office/drawing/2010/main">
                <a:solidFill>
                  <a:srgbClr val="FFFFFF"/>
                </a:solidFill>
              </a14:hiddenFill>
            </a:ext>
          </a:extLst>
        </p:spPr>
      </p:pic>
      <p:pic>
        <p:nvPicPr>
          <p:cNvPr id="1050" name="Picture 26" descr="South Africa looting update : Riots, looting and protest for Kwazulu-Natal,  Gauteng - wetin dey behind am? - BBC News Pidgin">
            <a:extLst>
              <a:ext uri="{FF2B5EF4-FFF2-40B4-BE49-F238E27FC236}">
                <a16:creationId xmlns:a16="http://schemas.microsoft.com/office/drawing/2014/main" id="{0C824A58-1F7F-4A3F-AC13-892DE9E55FB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61069" y="536864"/>
            <a:ext cx="3445080" cy="1929245"/>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Death toll in unrest climbs to 45 after Soweto looting stampede">
            <a:extLst>
              <a:ext uri="{FF2B5EF4-FFF2-40B4-BE49-F238E27FC236}">
                <a16:creationId xmlns:a16="http://schemas.microsoft.com/office/drawing/2014/main" id="{0395D78C-D046-4A30-8DF7-4280B26B4B3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22469" y="4636512"/>
            <a:ext cx="3112078" cy="1685925"/>
          </a:xfrm>
          <a:prstGeom prst="rect">
            <a:avLst/>
          </a:prstGeom>
          <a:noFill/>
          <a:extLst>
            <a:ext uri="{909E8E84-426E-40DD-AFC4-6F175D3DCCD1}">
              <a14:hiddenFill xmlns:a14="http://schemas.microsoft.com/office/drawing/2010/main">
                <a:solidFill>
                  <a:srgbClr val="FFFFFF"/>
                </a:solidFill>
              </a14:hiddenFill>
            </a:ext>
          </a:extLst>
        </p:spPr>
      </p:pic>
      <p:pic>
        <p:nvPicPr>
          <p:cNvPr id="1054" name="Picture 30" descr="Death toll from rioting in South Africa rises to more than 330, government  says">
            <a:extLst>
              <a:ext uri="{FF2B5EF4-FFF2-40B4-BE49-F238E27FC236}">
                <a16:creationId xmlns:a16="http://schemas.microsoft.com/office/drawing/2014/main" id="{334CF053-BB08-49B8-BB79-620913969E5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165271" y="3252352"/>
            <a:ext cx="4731273" cy="314844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5C400682-B796-4330-B3EF-053BB944C41A}"/>
              </a:ext>
            </a:extLst>
          </p:cNvPr>
          <p:cNvSpPr txBox="1"/>
          <p:nvPr/>
        </p:nvSpPr>
        <p:spPr>
          <a:xfrm>
            <a:off x="6220691" y="2563091"/>
            <a:ext cx="4516581" cy="707886"/>
          </a:xfrm>
          <a:prstGeom prst="rect">
            <a:avLst/>
          </a:prstGeom>
          <a:noFill/>
        </p:spPr>
        <p:txBody>
          <a:bodyPr wrap="square" rtlCol="0">
            <a:spAutoFit/>
          </a:bodyPr>
          <a:lstStyle/>
          <a:p>
            <a:pPr algn="ctr"/>
            <a:r>
              <a:rPr lang="en-GB" sz="2000" b="1" dirty="0"/>
              <a:t>Scenes – looting and rioting – South Africa July 2021</a:t>
            </a:r>
          </a:p>
        </p:txBody>
      </p:sp>
    </p:spTree>
    <p:extLst>
      <p:ext uri="{BB962C8B-B14F-4D97-AF65-F5344CB8AC3E}">
        <p14:creationId xmlns:p14="http://schemas.microsoft.com/office/powerpoint/2010/main" val="4341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D1FB76B-7362-4505-BAA6-20AF557B7708}"/>
              </a:ext>
            </a:extLst>
          </p:cNvPr>
          <p:cNvSpPr>
            <a:spLocks noGrp="1"/>
          </p:cNvSpPr>
          <p:nvPr>
            <p:ph type="title"/>
          </p:nvPr>
        </p:nvSpPr>
        <p:spPr/>
        <p:txBody>
          <a:bodyPr/>
          <a:lstStyle/>
          <a:p>
            <a:r>
              <a:rPr lang="en-GB" dirty="0"/>
              <a:t>Overview</a:t>
            </a:r>
          </a:p>
        </p:txBody>
      </p:sp>
      <p:sp>
        <p:nvSpPr>
          <p:cNvPr id="4" name="Content Placeholder 3">
            <a:extLst>
              <a:ext uri="{FF2B5EF4-FFF2-40B4-BE49-F238E27FC236}">
                <a16:creationId xmlns:a16="http://schemas.microsoft.com/office/drawing/2014/main" id="{C490B4F7-4226-49A3-9B44-4CCA7E3DA082}"/>
              </a:ext>
            </a:extLst>
          </p:cNvPr>
          <p:cNvSpPr>
            <a:spLocks noGrp="1"/>
          </p:cNvSpPr>
          <p:nvPr>
            <p:ph idx="1"/>
          </p:nvPr>
        </p:nvSpPr>
        <p:spPr/>
        <p:txBody>
          <a:bodyPr/>
          <a:lstStyle/>
          <a:p>
            <a:pPr marL="360363" indent="-360363">
              <a:buFont typeface="Arial" panose="020B0604020202020204" pitchFamily="34" charset="0"/>
              <a:buChar char="•"/>
            </a:pPr>
            <a:r>
              <a:rPr lang="en-GB" dirty="0"/>
              <a:t>Inequality in perspective</a:t>
            </a:r>
          </a:p>
          <a:p>
            <a:pPr marL="360363" indent="-360363">
              <a:buFont typeface="Arial" panose="020B0604020202020204" pitchFamily="34" charset="0"/>
              <a:buChar char="•"/>
            </a:pPr>
            <a:r>
              <a:rPr lang="en-GB" dirty="0"/>
              <a:t>State roles split across national, provincial and local government </a:t>
            </a:r>
          </a:p>
          <a:p>
            <a:pPr marL="360363" indent="-360363">
              <a:buFont typeface="Arial" panose="020B0604020202020204" pitchFamily="34" charset="0"/>
              <a:buChar char="•"/>
            </a:pPr>
            <a:r>
              <a:rPr lang="en-GB" dirty="0"/>
              <a:t>Local government roles </a:t>
            </a:r>
          </a:p>
          <a:p>
            <a:pPr marL="360363" indent="-360363">
              <a:buFont typeface="Arial" panose="020B0604020202020204" pitchFamily="34" charset="0"/>
              <a:buChar char="•"/>
            </a:pPr>
            <a:r>
              <a:rPr lang="en-GB" dirty="0"/>
              <a:t>Policy making role</a:t>
            </a:r>
          </a:p>
          <a:p>
            <a:pPr marL="360363" indent="-360363">
              <a:buFont typeface="Arial" panose="020B0604020202020204" pitchFamily="34" charset="0"/>
              <a:buChar char="•"/>
            </a:pPr>
            <a:r>
              <a:rPr lang="en-GB" dirty="0"/>
              <a:t>Local Economic Development</a:t>
            </a:r>
          </a:p>
          <a:p>
            <a:pPr marL="360363" indent="-360363">
              <a:buFont typeface="Arial" panose="020B0604020202020204" pitchFamily="34" charset="0"/>
              <a:buChar char="•"/>
            </a:pPr>
            <a:r>
              <a:rPr lang="en-GB" dirty="0"/>
              <a:t>Integrated Development Plans</a:t>
            </a:r>
          </a:p>
          <a:p>
            <a:pPr marL="360363" indent="-360363">
              <a:buFont typeface="Arial" panose="020B0604020202020204" pitchFamily="34" charset="0"/>
              <a:buChar char="•"/>
            </a:pPr>
            <a:r>
              <a:rPr lang="en-GB" dirty="0"/>
              <a:t>Public Participation</a:t>
            </a:r>
          </a:p>
          <a:p>
            <a:pPr marL="360363" indent="-360363">
              <a:buFont typeface="Arial" panose="020B0604020202020204" pitchFamily="34" charset="0"/>
              <a:buChar char="•"/>
            </a:pPr>
            <a:r>
              <a:rPr lang="en-GB" dirty="0"/>
              <a:t>State of local government</a:t>
            </a:r>
          </a:p>
          <a:p>
            <a:pPr marL="360363" indent="-360363">
              <a:buFont typeface="Arial" panose="020B0604020202020204" pitchFamily="34" charset="0"/>
              <a:buChar char="•"/>
            </a:pPr>
            <a:r>
              <a:rPr lang="en-GB" dirty="0"/>
              <a:t>A City in Pieces</a:t>
            </a:r>
          </a:p>
          <a:p>
            <a:pPr marL="360363" indent="-360363">
              <a:buFont typeface="Arial" panose="020B0604020202020204" pitchFamily="34" charset="0"/>
              <a:buChar char="•"/>
            </a:pPr>
            <a:endParaRPr lang="en-GB" dirty="0"/>
          </a:p>
          <a:p>
            <a:pPr marL="360363" indent="-360363">
              <a:buFont typeface="Arial" panose="020B0604020202020204" pitchFamily="34" charset="0"/>
              <a:buChar char="•"/>
            </a:pPr>
            <a:endParaRPr lang="en-GB" dirty="0"/>
          </a:p>
          <a:p>
            <a:pPr marL="360363" indent="-360363">
              <a:buFont typeface="Arial" panose="020B0604020202020204" pitchFamily="34" charset="0"/>
              <a:buChar char="•"/>
            </a:pPr>
            <a:endParaRPr lang="en-GB" dirty="0"/>
          </a:p>
          <a:p>
            <a:pPr marL="360363" indent="-360363">
              <a:buFont typeface="Arial" panose="020B0604020202020204" pitchFamily="34" charset="0"/>
              <a:buChar char="•"/>
            </a:pPr>
            <a:endParaRPr lang="en-GB" dirty="0"/>
          </a:p>
        </p:txBody>
      </p:sp>
    </p:spTree>
    <p:extLst>
      <p:ext uri="{BB962C8B-B14F-4D97-AF65-F5344CB8AC3E}">
        <p14:creationId xmlns:p14="http://schemas.microsoft.com/office/powerpoint/2010/main" val="1764077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0B19C4-9F35-45E0-B81A-002AD023CFBF}"/>
              </a:ext>
            </a:extLst>
          </p:cNvPr>
          <p:cNvSpPr>
            <a:spLocks noGrp="1"/>
          </p:cNvSpPr>
          <p:nvPr>
            <p:ph type="title"/>
          </p:nvPr>
        </p:nvSpPr>
        <p:spPr>
          <a:xfrm>
            <a:off x="1097280" y="286604"/>
            <a:ext cx="10058400" cy="960305"/>
          </a:xfrm>
        </p:spPr>
        <p:txBody>
          <a:bodyPr>
            <a:normAutofit/>
          </a:bodyPr>
          <a:lstStyle/>
          <a:p>
            <a:r>
              <a:rPr lang="en-GB" sz="4000" dirty="0"/>
              <a:t>Facets of Inequality in South Africa</a:t>
            </a:r>
          </a:p>
        </p:txBody>
      </p:sp>
      <p:sp>
        <p:nvSpPr>
          <p:cNvPr id="3" name="Content Placeholder 2">
            <a:extLst>
              <a:ext uri="{FF2B5EF4-FFF2-40B4-BE49-F238E27FC236}">
                <a16:creationId xmlns:a16="http://schemas.microsoft.com/office/drawing/2014/main" id="{A1F512D7-7459-4578-A143-BE095FCF6020}"/>
              </a:ext>
            </a:extLst>
          </p:cNvPr>
          <p:cNvSpPr>
            <a:spLocks noGrp="1"/>
          </p:cNvSpPr>
          <p:nvPr>
            <p:ph idx="1"/>
          </p:nvPr>
        </p:nvSpPr>
        <p:spPr>
          <a:xfrm>
            <a:off x="1097280" y="1845733"/>
            <a:ext cx="10058400" cy="4167139"/>
          </a:xfrm>
        </p:spPr>
        <p:txBody>
          <a:bodyPr>
            <a:normAutofit fontScale="92500" lnSpcReduction="10000"/>
          </a:bodyPr>
          <a:lstStyle/>
          <a:p>
            <a:pPr marL="360363" indent="-360363">
              <a:buFont typeface="Arial" panose="020B0604020202020204" pitchFamily="34" charset="0"/>
              <a:buChar char="•"/>
            </a:pPr>
            <a:r>
              <a:rPr lang="en-US" b="0" i="0" dirty="0">
                <a:solidFill>
                  <a:srgbClr val="333333"/>
                </a:solidFill>
                <a:effectLst/>
                <a:latin typeface="Arial" panose="020B0604020202020204" pitchFamily="34" charset="0"/>
              </a:rPr>
              <a:t>Gini coefficient – measure inequality – 0 = perfectly equal distribution of wealth; 1 = one person owns everything</a:t>
            </a:r>
          </a:p>
          <a:p>
            <a:pPr marL="360363" indent="-360363">
              <a:buFont typeface="Arial" panose="020B0604020202020204" pitchFamily="34" charset="0"/>
              <a:buChar char="•"/>
            </a:pPr>
            <a:r>
              <a:rPr lang="en-US" b="0" i="0" dirty="0">
                <a:solidFill>
                  <a:srgbClr val="333333"/>
                </a:solidFill>
                <a:effectLst/>
                <a:latin typeface="Arial" panose="020B0604020202020204" pitchFamily="34" charset="0"/>
              </a:rPr>
              <a:t>Gini coefficient in </a:t>
            </a:r>
            <a:r>
              <a:rPr lang="en-US" dirty="0">
                <a:solidFill>
                  <a:srgbClr val="333333"/>
                </a:solidFill>
                <a:latin typeface="Arial" panose="020B0604020202020204" pitchFamily="34" charset="0"/>
              </a:rPr>
              <a:t>South Africa </a:t>
            </a:r>
            <a:r>
              <a:rPr lang="en-US" b="0" i="0" dirty="0">
                <a:solidFill>
                  <a:srgbClr val="333333"/>
                </a:solidFill>
                <a:effectLst/>
                <a:latin typeface="Arial" panose="020B0604020202020204" pitchFamily="34" charset="0"/>
              </a:rPr>
              <a:t>of 0,67 in 2006, dropping to 0,65 in 2015 (Stats SA);  expected to be 0,63 in 2021 (World </a:t>
            </a:r>
            <a:r>
              <a:rPr lang="en-US" dirty="0">
                <a:solidFill>
                  <a:srgbClr val="333333"/>
                </a:solidFill>
                <a:latin typeface="Arial" panose="020B0604020202020204" pitchFamily="34" charset="0"/>
              </a:rPr>
              <a:t>P</a:t>
            </a:r>
            <a:r>
              <a:rPr lang="en-US" b="0" i="0" dirty="0">
                <a:solidFill>
                  <a:srgbClr val="333333"/>
                </a:solidFill>
                <a:effectLst/>
                <a:latin typeface="Arial" panose="020B0604020202020204" pitchFamily="34" charset="0"/>
              </a:rPr>
              <a:t>opulation </a:t>
            </a:r>
            <a:r>
              <a:rPr lang="en-US" dirty="0">
                <a:solidFill>
                  <a:srgbClr val="333333"/>
                </a:solidFill>
                <a:latin typeface="Arial" panose="020B0604020202020204" pitchFamily="34" charset="0"/>
              </a:rPr>
              <a:t>R</a:t>
            </a:r>
            <a:r>
              <a:rPr lang="en-US" b="0" i="0" dirty="0">
                <a:solidFill>
                  <a:srgbClr val="333333"/>
                </a:solidFill>
                <a:effectLst/>
                <a:latin typeface="Arial" panose="020B0604020202020204" pitchFamily="34" charset="0"/>
              </a:rPr>
              <a:t>eview)</a:t>
            </a:r>
          </a:p>
          <a:p>
            <a:pPr marL="360363" indent="-360363">
              <a:buFont typeface="Arial" panose="020B0604020202020204" pitchFamily="34" charset="0"/>
              <a:buChar char="•"/>
            </a:pPr>
            <a:r>
              <a:rPr lang="en-US" b="0" i="0" dirty="0">
                <a:solidFill>
                  <a:srgbClr val="333333"/>
                </a:solidFill>
                <a:effectLst/>
                <a:latin typeface="Arial" panose="020B0604020202020204" pitchFamily="34" charset="0"/>
              </a:rPr>
              <a:t>Palma ratio - top 10% of the population spent 8,6 times more than the bottom 40% in 2006;  ratio reduced to 7,9 in 2015</a:t>
            </a:r>
          </a:p>
          <a:p>
            <a:pPr marL="360363" indent="-360363" algn="l">
              <a:buFont typeface="Arial" panose="020B0604020202020204" pitchFamily="34" charset="0"/>
              <a:buChar char="•"/>
            </a:pPr>
            <a:r>
              <a:rPr lang="en-US" b="1" i="0" dirty="0">
                <a:solidFill>
                  <a:srgbClr val="333333"/>
                </a:solidFill>
                <a:effectLst/>
                <a:latin typeface="Arial" panose="020B0604020202020204" pitchFamily="34" charset="0"/>
              </a:rPr>
              <a:t> </a:t>
            </a:r>
            <a:r>
              <a:rPr lang="en-US" dirty="0">
                <a:solidFill>
                  <a:srgbClr val="333333"/>
                </a:solidFill>
                <a:latin typeface="Arial" panose="020B0604020202020204" pitchFamily="34" charset="0"/>
              </a:rPr>
              <a:t>S</a:t>
            </a:r>
            <a:r>
              <a:rPr lang="en-US" i="0" dirty="0">
                <a:solidFill>
                  <a:srgbClr val="333333"/>
                </a:solidFill>
                <a:effectLst/>
                <a:latin typeface="Arial" panose="020B0604020202020204" pitchFamily="34" charset="0"/>
              </a:rPr>
              <a:t>outh African labour market is heavily racialised and gender-biased</a:t>
            </a:r>
          </a:p>
          <a:p>
            <a:pPr marL="360363" indent="-360363" algn="l">
              <a:buFont typeface="Arial" panose="020B0604020202020204" pitchFamily="34" charset="0"/>
              <a:buChar char="•"/>
            </a:pPr>
            <a:r>
              <a:rPr lang="en-US" b="0" i="0" dirty="0">
                <a:solidFill>
                  <a:srgbClr val="333333"/>
                </a:solidFill>
                <a:effectLst/>
                <a:latin typeface="Arial" panose="020B0604020202020204" pitchFamily="34" charset="0"/>
              </a:rPr>
              <a:t>Largest contributor to overall income inequality came from the labour market at 74,2%.</a:t>
            </a:r>
          </a:p>
          <a:p>
            <a:pPr marL="360363" indent="-360363" algn="l">
              <a:buFont typeface="Arial" panose="020B0604020202020204" pitchFamily="34" charset="0"/>
              <a:buChar char="•"/>
            </a:pPr>
            <a:r>
              <a:rPr lang="en-US" b="0" i="0" dirty="0">
                <a:solidFill>
                  <a:srgbClr val="333333"/>
                </a:solidFill>
                <a:effectLst/>
                <a:latin typeface="Arial" panose="020B0604020202020204" pitchFamily="34" charset="0"/>
              </a:rPr>
              <a:t>Female workers earn approximately 30% less, on average, than male workers</a:t>
            </a:r>
          </a:p>
          <a:p>
            <a:pPr marL="360363" indent="-360363" algn="l">
              <a:buFont typeface="Arial" panose="020B0604020202020204" pitchFamily="34" charset="0"/>
              <a:buChar char="•"/>
            </a:pPr>
            <a:r>
              <a:rPr lang="en-US" b="0" i="0" dirty="0">
                <a:solidFill>
                  <a:srgbClr val="333333"/>
                </a:solidFill>
                <a:effectLst/>
                <a:latin typeface="Arial" panose="020B0604020202020204" pitchFamily="34" charset="0"/>
              </a:rPr>
              <a:t>Mean real earnings between 2011 and 2015 amongst employed black Africans was </a:t>
            </a:r>
            <a:r>
              <a:rPr lang="en-US" b="1" i="0" u="sng" dirty="0">
                <a:solidFill>
                  <a:srgbClr val="FF0000"/>
                </a:solidFill>
                <a:effectLst/>
                <a:latin typeface="Arial" panose="020B0604020202020204" pitchFamily="34" charset="0"/>
              </a:rPr>
              <a:t>R6 899</a:t>
            </a:r>
            <a:r>
              <a:rPr lang="en-US" b="0" i="0" dirty="0">
                <a:solidFill>
                  <a:srgbClr val="333333"/>
                </a:solidFill>
                <a:effectLst/>
                <a:latin typeface="Arial" panose="020B0604020202020204" pitchFamily="34" charset="0"/>
              </a:rPr>
              <a:t> (real earnings) p. m. Mixed race &amp; Indians/Asians - R9 339 and R14 235 p. m. For Whites, it was </a:t>
            </a:r>
            <a:r>
              <a:rPr lang="en-US" b="1" i="0" u="sng" dirty="0">
                <a:solidFill>
                  <a:srgbClr val="FF0000"/>
                </a:solidFill>
                <a:effectLst/>
                <a:latin typeface="Arial" panose="020B0604020202020204" pitchFamily="34" charset="0"/>
              </a:rPr>
              <a:t>R24 646 </a:t>
            </a:r>
            <a:r>
              <a:rPr lang="en-US" b="0" i="0" dirty="0">
                <a:solidFill>
                  <a:srgbClr val="333333"/>
                </a:solidFill>
                <a:effectLst/>
                <a:latin typeface="Arial" panose="020B0604020202020204" pitchFamily="34" charset="0"/>
              </a:rPr>
              <a:t>per month</a:t>
            </a:r>
          </a:p>
          <a:p>
            <a:pPr marL="360363" indent="-360363" algn="l">
              <a:buFont typeface="Arial" panose="020B0604020202020204" pitchFamily="34" charset="0"/>
              <a:buChar char="•"/>
            </a:pPr>
            <a:endParaRPr lang="en-US" b="0" i="0" dirty="0">
              <a:solidFill>
                <a:srgbClr val="333333"/>
              </a:solidFill>
              <a:effectLst/>
              <a:latin typeface="Arial" panose="020B0604020202020204" pitchFamily="34" charset="0"/>
            </a:endParaRPr>
          </a:p>
          <a:p>
            <a:pPr marL="360363" indent="-360363">
              <a:buFont typeface="Arial" panose="020B0604020202020204" pitchFamily="34" charset="0"/>
              <a:buChar char="•"/>
            </a:pPr>
            <a:endParaRPr lang="en-GB" dirty="0"/>
          </a:p>
        </p:txBody>
      </p:sp>
    </p:spTree>
    <p:extLst>
      <p:ext uri="{BB962C8B-B14F-4D97-AF65-F5344CB8AC3E}">
        <p14:creationId xmlns:p14="http://schemas.microsoft.com/office/powerpoint/2010/main" val="650796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8AA2D3B-9604-424C-BA81-6CE77AAA0345}"/>
              </a:ext>
            </a:extLst>
          </p:cNvPr>
          <p:cNvSpPr>
            <a:spLocks noGrp="1"/>
          </p:cNvSpPr>
          <p:nvPr>
            <p:ph type="title"/>
          </p:nvPr>
        </p:nvSpPr>
        <p:spPr>
          <a:xfrm>
            <a:off x="1097280" y="286604"/>
            <a:ext cx="10058400" cy="960306"/>
          </a:xfrm>
        </p:spPr>
        <p:txBody>
          <a:bodyPr/>
          <a:lstStyle/>
          <a:p>
            <a:r>
              <a:rPr lang="en-GB" dirty="0"/>
              <a:t>Provinces in South Africa</a:t>
            </a:r>
          </a:p>
        </p:txBody>
      </p:sp>
      <p:pic>
        <p:nvPicPr>
          <p:cNvPr id="2050" name="Picture 2" descr="South Africa&amp;#39;s provinces">
            <a:extLst>
              <a:ext uri="{FF2B5EF4-FFF2-40B4-BE49-F238E27FC236}">
                <a16:creationId xmlns:a16="http://schemas.microsoft.com/office/drawing/2014/main" id="{F005896D-48F6-417D-89F1-8645A5955D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0618" y="1911929"/>
            <a:ext cx="4835237" cy="43641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6899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EFE6F-8DC2-48FF-B8C5-C8981FAF888A}"/>
              </a:ext>
            </a:extLst>
          </p:cNvPr>
          <p:cNvSpPr>
            <a:spLocks noGrp="1"/>
          </p:cNvSpPr>
          <p:nvPr>
            <p:ph type="title"/>
          </p:nvPr>
        </p:nvSpPr>
        <p:spPr>
          <a:xfrm>
            <a:off x="1097280" y="286604"/>
            <a:ext cx="10058400" cy="1168124"/>
          </a:xfrm>
        </p:spPr>
        <p:txBody>
          <a:bodyPr>
            <a:normAutofit/>
          </a:bodyPr>
          <a:lstStyle/>
          <a:p>
            <a:r>
              <a:rPr lang="en-GB" sz="4000" dirty="0"/>
              <a:t>Facets of Inequality in South Africa - 2</a:t>
            </a:r>
          </a:p>
        </p:txBody>
      </p:sp>
      <p:sp>
        <p:nvSpPr>
          <p:cNvPr id="3" name="Content Placeholder 2">
            <a:extLst>
              <a:ext uri="{FF2B5EF4-FFF2-40B4-BE49-F238E27FC236}">
                <a16:creationId xmlns:a16="http://schemas.microsoft.com/office/drawing/2014/main" id="{75344318-22AE-4BC9-8F22-DD5FD518C144}"/>
              </a:ext>
            </a:extLst>
          </p:cNvPr>
          <p:cNvSpPr>
            <a:spLocks noGrp="1"/>
          </p:cNvSpPr>
          <p:nvPr>
            <p:ph idx="1"/>
          </p:nvPr>
        </p:nvSpPr>
        <p:spPr/>
        <p:txBody>
          <a:bodyPr>
            <a:normAutofit lnSpcReduction="10000"/>
          </a:bodyPr>
          <a:lstStyle/>
          <a:p>
            <a:pPr marL="360363" indent="-360363">
              <a:buFont typeface="Arial" panose="020B0604020202020204" pitchFamily="34" charset="0"/>
              <a:buChar char="•"/>
            </a:pPr>
            <a:r>
              <a:rPr lang="en-US" b="0" i="0" dirty="0">
                <a:solidFill>
                  <a:srgbClr val="333333"/>
                </a:solidFill>
                <a:effectLst/>
                <a:latin typeface="Arial" panose="020B0604020202020204" pitchFamily="34" charset="0"/>
              </a:rPr>
              <a:t>Eastern Cape - highest levels of inequality in 2015, with the Western Cape and Mpumalanga coming in second</a:t>
            </a:r>
          </a:p>
          <a:p>
            <a:pPr marL="360363" indent="-360363">
              <a:buFont typeface="Arial" panose="020B0604020202020204" pitchFamily="34" charset="0"/>
              <a:buChar char="•"/>
            </a:pPr>
            <a:r>
              <a:rPr lang="en-US" i="0" dirty="0">
                <a:solidFill>
                  <a:srgbClr val="333333"/>
                </a:solidFill>
                <a:effectLst/>
                <a:latin typeface="Arial" panose="020B0604020202020204" pitchFamily="34" charset="0"/>
              </a:rPr>
              <a:t>The bottom 60% (9.66m) of households depend more on social grants and less on income from the labour market (</a:t>
            </a:r>
            <a:r>
              <a:rPr lang="en-GB" sz="2000" dirty="0">
                <a:solidFill>
                  <a:srgbClr val="2A2A2A"/>
                </a:solidFill>
                <a:effectLst/>
                <a:latin typeface="Arial" panose="020B0604020202020204" pitchFamily="34" charset="0"/>
                <a:ea typeface="Times New Roman" panose="02020603050405020304" pitchFamily="18" charset="0"/>
              </a:rPr>
              <a:t>57.7 million people  &amp; 16.1 million /  households in South Africa)</a:t>
            </a:r>
          </a:p>
          <a:p>
            <a:pPr marL="360363" indent="-360363">
              <a:lnSpc>
                <a:spcPct val="115000"/>
              </a:lnSpc>
              <a:spcBef>
                <a:spcPts val="300"/>
              </a:spcBef>
              <a:spcAft>
                <a:spcPts val="300"/>
              </a:spcAft>
              <a:buFont typeface="Arial" panose="020B0604020202020204" pitchFamily="34" charset="0"/>
              <a:buChar char="•"/>
            </a:pPr>
            <a:r>
              <a:rPr lang="en-GB" b="1" dirty="0">
                <a:effectLst/>
                <a:latin typeface="Arial" panose="020B0604020202020204" pitchFamily="34" charset="0"/>
                <a:ea typeface="Calibri" panose="020F0502020204030204" pitchFamily="34" charset="0"/>
              </a:rPr>
              <a:t>Prof </a:t>
            </a:r>
            <a:r>
              <a:rPr lang="en-GB" b="1" dirty="0" err="1">
                <a:effectLst/>
                <a:latin typeface="Arial" panose="020B0604020202020204" pitchFamily="34" charset="0"/>
                <a:ea typeface="Calibri" panose="020F0502020204030204" pitchFamily="34" charset="0"/>
              </a:rPr>
              <a:t>Ranchod</a:t>
            </a:r>
            <a:r>
              <a:rPr lang="en-GB" b="1" dirty="0">
                <a:effectLst/>
                <a:latin typeface="Arial" panose="020B0604020202020204" pitchFamily="34" charset="0"/>
                <a:ea typeface="Calibri" panose="020F0502020204030204" pitchFamily="34" charset="0"/>
              </a:rPr>
              <a:t> </a:t>
            </a:r>
            <a:r>
              <a:rPr lang="en-GB" dirty="0">
                <a:effectLst/>
                <a:latin typeface="Arial" panose="020B0604020202020204" pitchFamily="34" charset="0"/>
                <a:ea typeface="Calibri" panose="020F0502020204030204" pitchFamily="34" charset="0"/>
              </a:rPr>
              <a:t>– UCT </a:t>
            </a:r>
            <a:r>
              <a:rPr lang="en-GB" dirty="0">
                <a:latin typeface="Arial" panose="020B0604020202020204" pitchFamily="34" charset="0"/>
                <a:ea typeface="Calibri" panose="020F0502020204030204" pitchFamily="34" charset="0"/>
              </a:rPr>
              <a:t>– inequality – prime cause - </a:t>
            </a:r>
            <a:r>
              <a:rPr lang="en-GB" dirty="0">
                <a:effectLst/>
                <a:latin typeface="Arial" panose="020B0604020202020204" pitchFamily="34" charset="0"/>
                <a:ea typeface="Calibri" panose="020F0502020204030204" pitchFamily="34" charset="0"/>
              </a:rPr>
              <a:t>high levels of unemployment</a:t>
            </a:r>
          </a:p>
          <a:p>
            <a:pPr marL="360363" indent="-360363">
              <a:lnSpc>
                <a:spcPct val="115000"/>
              </a:lnSpc>
              <a:spcBef>
                <a:spcPts val="300"/>
              </a:spcBef>
              <a:spcAft>
                <a:spcPts val="300"/>
              </a:spcAft>
              <a:buFont typeface="Arial" panose="020B0604020202020204" pitchFamily="34" charset="0"/>
              <a:buChar char="•"/>
            </a:pPr>
            <a:r>
              <a:rPr lang="en-GB" dirty="0">
                <a:latin typeface="Arial" panose="020B0604020202020204" pitchFamily="34" charset="0"/>
                <a:ea typeface="Calibri" panose="020F0502020204030204" pitchFamily="34" charset="0"/>
              </a:rPr>
              <a:t>Unemployment - </a:t>
            </a:r>
            <a:r>
              <a:rPr lang="en-GB" dirty="0">
                <a:effectLst/>
                <a:latin typeface="Arial" panose="020B0604020202020204" pitchFamily="34" charset="0"/>
                <a:ea typeface="Calibri" panose="020F0502020204030204" pitchFamily="34" charset="0"/>
              </a:rPr>
              <a:t>leads to income inequality -  black people and women in South Africa are adversely affected – 32.6% / 43.2% (expanded) / 46.3 youth – June 2021</a:t>
            </a:r>
          </a:p>
          <a:p>
            <a:pPr marL="360363" indent="-360363">
              <a:lnSpc>
                <a:spcPct val="115000"/>
              </a:lnSpc>
              <a:spcBef>
                <a:spcPts val="300"/>
              </a:spcBef>
              <a:spcAft>
                <a:spcPts val="300"/>
              </a:spcAft>
              <a:buFont typeface="Arial" panose="020B0604020202020204" pitchFamily="34" charset="0"/>
              <a:buChar char="•"/>
            </a:pPr>
            <a:r>
              <a:rPr lang="en-GB" dirty="0">
                <a:effectLst/>
                <a:latin typeface="Arial" panose="020B0604020202020204" pitchFamily="34" charset="0"/>
                <a:ea typeface="Calibri" panose="020F0502020204030204" pitchFamily="34" charset="0"/>
              </a:rPr>
              <a:t>Inequality manifests in different ways - gender inequalities, urban and rural dweller inequalities, education inequalities, and racial inequalities</a:t>
            </a:r>
          </a:p>
          <a:p>
            <a:pPr marL="360363" indent="-360363">
              <a:buFont typeface="Arial" panose="020B0604020202020204" pitchFamily="34" charset="0"/>
              <a:buChar char="•"/>
            </a:pPr>
            <a:r>
              <a:rPr lang="en-GB" dirty="0">
                <a:effectLst/>
                <a:latin typeface="Arial" panose="020B0604020202020204" pitchFamily="34" charset="0"/>
                <a:ea typeface="Calibri" panose="020F0502020204030204" pitchFamily="34" charset="0"/>
              </a:rPr>
              <a:t>“Short of massively disruptive social change, in the form of revolutions, what we need is a policy system which thinks systematically and substantially.” (21 May 2021)</a:t>
            </a:r>
          </a:p>
          <a:p>
            <a:pPr marL="360363" indent="-360363">
              <a:buFont typeface="Arial" panose="020B0604020202020204" pitchFamily="34" charset="0"/>
              <a:buChar char="•"/>
            </a:pPr>
            <a:endParaRPr lang="en-GB" sz="2000" dirty="0">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3151736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39A85-F70B-4084-B803-FD44445DDB53}"/>
              </a:ext>
            </a:extLst>
          </p:cNvPr>
          <p:cNvSpPr>
            <a:spLocks noGrp="1"/>
          </p:cNvSpPr>
          <p:nvPr>
            <p:ph type="title"/>
          </p:nvPr>
        </p:nvSpPr>
        <p:spPr/>
        <p:txBody>
          <a:bodyPr/>
          <a:lstStyle/>
          <a:p>
            <a:r>
              <a:rPr lang="en-GB" dirty="0"/>
              <a:t>State of Housing – Inadequately Housed</a:t>
            </a:r>
          </a:p>
        </p:txBody>
      </p:sp>
      <p:sp>
        <p:nvSpPr>
          <p:cNvPr id="3" name="Content Placeholder 2">
            <a:extLst>
              <a:ext uri="{FF2B5EF4-FFF2-40B4-BE49-F238E27FC236}">
                <a16:creationId xmlns:a16="http://schemas.microsoft.com/office/drawing/2014/main" id="{17E0BC2E-C431-4318-B99A-1FF32D1A0A7A}"/>
              </a:ext>
            </a:extLst>
          </p:cNvPr>
          <p:cNvSpPr>
            <a:spLocks noGrp="1"/>
          </p:cNvSpPr>
          <p:nvPr>
            <p:ph idx="1"/>
          </p:nvPr>
        </p:nvSpPr>
        <p:spPr/>
        <p:txBody>
          <a:bodyPr/>
          <a:lstStyle/>
          <a:p>
            <a:pPr lvl="0">
              <a:lnSpc>
                <a:spcPct val="120000"/>
              </a:lnSpc>
              <a:spcBef>
                <a:spcPts val="300"/>
              </a:spcBef>
              <a:spcAft>
                <a:spcPts val="300"/>
              </a:spcAft>
              <a:buSzPts val="1000"/>
              <a:buFont typeface="Wingdings" panose="05000000000000000000" pitchFamily="2" charset="2"/>
              <a:buChar char="Ø"/>
              <a:tabLst>
                <a:tab pos="457200" algn="l"/>
              </a:tabLst>
            </a:pPr>
            <a:r>
              <a:rPr lang="en-GB" sz="2400" dirty="0">
                <a:solidFill>
                  <a:srgbClr val="2A2A2A"/>
                </a:solidFill>
                <a:effectLst/>
                <a:latin typeface="Arial" panose="020B0604020202020204" pitchFamily="34" charset="0"/>
                <a:ea typeface="Times New Roman" panose="02020603050405020304" pitchFamily="18" charset="0"/>
              </a:rPr>
              <a:t>Informal dwelling/shack not in backyard, e.g. in an informal/squatter settlement or on farm: 1 334 598 (8.2%)</a:t>
            </a:r>
            <a:endParaRPr lang="en-GB" sz="2400" dirty="0">
              <a:solidFill>
                <a:srgbClr val="888888"/>
              </a:solidFill>
              <a:effectLst/>
              <a:latin typeface="Arial" panose="020B0604020202020204" pitchFamily="34" charset="0"/>
              <a:ea typeface="Calibri" panose="020F0502020204030204" pitchFamily="34" charset="0"/>
            </a:endParaRPr>
          </a:p>
          <a:p>
            <a:pPr lvl="0">
              <a:lnSpc>
                <a:spcPct val="120000"/>
              </a:lnSpc>
              <a:spcBef>
                <a:spcPts val="300"/>
              </a:spcBef>
              <a:spcAft>
                <a:spcPts val="300"/>
              </a:spcAft>
              <a:buSzPts val="1000"/>
              <a:buFont typeface="Wingdings" panose="05000000000000000000" pitchFamily="2" charset="2"/>
              <a:buChar char="Ø"/>
              <a:tabLst>
                <a:tab pos="457200" algn="l"/>
              </a:tabLst>
            </a:pPr>
            <a:r>
              <a:rPr lang="en-GB" sz="2400" dirty="0">
                <a:solidFill>
                  <a:srgbClr val="2A2A2A"/>
                </a:solidFill>
                <a:effectLst/>
                <a:latin typeface="Arial" panose="020B0604020202020204" pitchFamily="34" charset="0"/>
                <a:ea typeface="Times New Roman" panose="02020603050405020304" pitchFamily="18" charset="0"/>
              </a:rPr>
              <a:t>Traditional dwelling/hut/structure –</a:t>
            </a:r>
          </a:p>
          <a:p>
            <a:pPr marL="360363" lvl="1" indent="-160338">
              <a:lnSpc>
                <a:spcPct val="120000"/>
              </a:lnSpc>
              <a:spcBef>
                <a:spcPts val="300"/>
              </a:spcBef>
              <a:spcAft>
                <a:spcPts val="300"/>
              </a:spcAft>
              <a:buSzPts val="1000"/>
              <a:buNone/>
              <a:tabLst>
                <a:tab pos="360363" algn="l"/>
              </a:tabLst>
            </a:pPr>
            <a:r>
              <a:rPr lang="en-GB" sz="2200" dirty="0">
                <a:solidFill>
                  <a:srgbClr val="2A2A2A"/>
                </a:solidFill>
                <a:effectLst/>
                <a:latin typeface="Arial" panose="020B0604020202020204" pitchFamily="34" charset="0"/>
                <a:ea typeface="Times New Roman" panose="02020603050405020304" pitchFamily="18" charset="0"/>
              </a:rPr>
              <a:t>		traditional materials: 897 592 (5.5%)</a:t>
            </a:r>
            <a:endParaRPr lang="en-GB" sz="2200" dirty="0">
              <a:solidFill>
                <a:srgbClr val="888888"/>
              </a:solidFill>
              <a:effectLst/>
              <a:latin typeface="Arial" panose="020B0604020202020204" pitchFamily="34" charset="0"/>
              <a:ea typeface="Calibri" panose="020F0502020204030204" pitchFamily="34" charset="0"/>
            </a:endParaRPr>
          </a:p>
          <a:p>
            <a:pPr lvl="0">
              <a:lnSpc>
                <a:spcPct val="120000"/>
              </a:lnSpc>
              <a:spcBef>
                <a:spcPts val="300"/>
              </a:spcBef>
              <a:spcAft>
                <a:spcPts val="300"/>
              </a:spcAft>
              <a:buSzPts val="1000"/>
              <a:buFont typeface="Wingdings" panose="05000000000000000000" pitchFamily="2" charset="2"/>
              <a:buChar char="Ø"/>
              <a:tabLst>
                <a:tab pos="457200" algn="l"/>
              </a:tabLst>
            </a:pPr>
            <a:r>
              <a:rPr lang="en-GB" sz="2400" dirty="0">
                <a:solidFill>
                  <a:srgbClr val="2A2A2A"/>
                </a:solidFill>
                <a:effectLst/>
                <a:latin typeface="Arial" panose="020B0604020202020204" pitchFamily="34" charset="0"/>
                <a:ea typeface="Times New Roman" panose="02020603050405020304" pitchFamily="18" charset="0"/>
              </a:rPr>
              <a:t>Informal dwelling/shack in backyard: 869 229 (5.4%)</a:t>
            </a:r>
          </a:p>
          <a:p>
            <a:pPr lvl="0">
              <a:lnSpc>
                <a:spcPct val="120000"/>
              </a:lnSpc>
              <a:spcBef>
                <a:spcPts val="300"/>
              </a:spcBef>
              <a:spcAft>
                <a:spcPts val="300"/>
              </a:spcAft>
              <a:buSzPts val="1000"/>
              <a:buFont typeface="Wingdings" panose="05000000000000000000" pitchFamily="2" charset="2"/>
              <a:buChar char="Ø"/>
              <a:tabLst>
                <a:tab pos="457200" algn="l"/>
              </a:tabLst>
            </a:pPr>
            <a:r>
              <a:rPr lang="en-GB" sz="2800" dirty="0">
                <a:solidFill>
                  <a:schemeClr val="tx1"/>
                </a:solidFill>
                <a:latin typeface="Arial" panose="020B0604020202020204" pitchFamily="34" charset="0"/>
                <a:ea typeface="Times New Roman" panose="02020603050405020304" pitchFamily="18" charset="0"/>
              </a:rPr>
              <a:t>Unemployment in informal settlements – up to 80</a:t>
            </a:r>
            <a:r>
              <a:rPr lang="en-GB" sz="2800" dirty="0">
                <a:solidFill>
                  <a:srgbClr val="2A2A2A"/>
                </a:solidFill>
                <a:latin typeface="Arial" panose="020B0604020202020204" pitchFamily="34" charset="0"/>
                <a:ea typeface="Times New Roman" panose="02020603050405020304" pitchFamily="18" charset="0"/>
              </a:rPr>
              <a:t>%</a:t>
            </a:r>
            <a:endParaRPr lang="en-GB" sz="2800" dirty="0">
              <a:solidFill>
                <a:srgbClr val="2A2A2A"/>
              </a:solidFill>
              <a:effectLst/>
              <a:latin typeface="Arial" panose="020B0604020202020204" pitchFamily="34" charset="0"/>
              <a:ea typeface="Times New Roman" panose="02020603050405020304" pitchFamily="18" charset="0"/>
            </a:endParaRPr>
          </a:p>
          <a:p>
            <a:endParaRPr lang="en-GB" dirty="0"/>
          </a:p>
        </p:txBody>
      </p:sp>
      <p:sp>
        <p:nvSpPr>
          <p:cNvPr id="4" name="TextBox 3">
            <a:extLst>
              <a:ext uri="{FF2B5EF4-FFF2-40B4-BE49-F238E27FC236}">
                <a16:creationId xmlns:a16="http://schemas.microsoft.com/office/drawing/2014/main" id="{FA8841D2-9739-4FF6-9893-C943E277D2B5}"/>
              </a:ext>
            </a:extLst>
          </p:cNvPr>
          <p:cNvSpPr txBox="1"/>
          <p:nvPr/>
        </p:nvSpPr>
        <p:spPr>
          <a:xfrm>
            <a:off x="2673928" y="4987635"/>
            <a:ext cx="6096000" cy="954107"/>
          </a:xfrm>
          <a:prstGeom prst="rect">
            <a:avLst/>
          </a:prstGeom>
          <a:solidFill>
            <a:srgbClr val="FFFF99"/>
          </a:solidFill>
        </p:spPr>
        <p:txBody>
          <a:bodyPr wrap="square" rtlCol="0">
            <a:spAutoFit/>
          </a:bodyPr>
          <a:lstStyle/>
          <a:p>
            <a:pPr algn="ctr"/>
            <a:r>
              <a:rPr lang="en-GB" sz="2800" b="1" dirty="0"/>
              <a:t>13.6 % of SA in informal housing – 2.2m households</a:t>
            </a:r>
          </a:p>
        </p:txBody>
      </p:sp>
    </p:spTree>
    <p:extLst>
      <p:ext uri="{BB962C8B-B14F-4D97-AF65-F5344CB8AC3E}">
        <p14:creationId xmlns:p14="http://schemas.microsoft.com/office/powerpoint/2010/main" val="16460249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EDEB9-F2EF-4558-8C30-0F269369669B}"/>
              </a:ext>
            </a:extLst>
          </p:cNvPr>
          <p:cNvSpPr>
            <a:spLocks noGrp="1"/>
          </p:cNvSpPr>
          <p:nvPr>
            <p:ph type="title"/>
          </p:nvPr>
        </p:nvSpPr>
        <p:spPr>
          <a:xfrm>
            <a:off x="1097280" y="286604"/>
            <a:ext cx="10058400" cy="904888"/>
          </a:xfrm>
        </p:spPr>
        <p:txBody>
          <a:bodyPr/>
          <a:lstStyle/>
          <a:p>
            <a:r>
              <a:rPr lang="en-GB" dirty="0"/>
              <a:t>Policy Context</a:t>
            </a:r>
          </a:p>
        </p:txBody>
      </p:sp>
      <p:sp>
        <p:nvSpPr>
          <p:cNvPr id="3" name="Content Placeholder 2">
            <a:extLst>
              <a:ext uri="{FF2B5EF4-FFF2-40B4-BE49-F238E27FC236}">
                <a16:creationId xmlns:a16="http://schemas.microsoft.com/office/drawing/2014/main" id="{58C49BAF-E181-4407-99F9-1485AA5861F7}"/>
              </a:ext>
            </a:extLst>
          </p:cNvPr>
          <p:cNvSpPr>
            <a:spLocks noGrp="1"/>
          </p:cNvSpPr>
          <p:nvPr>
            <p:ph idx="1"/>
          </p:nvPr>
        </p:nvSpPr>
        <p:spPr>
          <a:xfrm>
            <a:off x="1011382" y="1759527"/>
            <a:ext cx="10493230" cy="4585855"/>
          </a:xfrm>
        </p:spPr>
        <p:txBody>
          <a:bodyPr>
            <a:normAutofit fontScale="40000" lnSpcReduction="20000"/>
          </a:bodyPr>
          <a:lstStyle/>
          <a:p>
            <a:endParaRPr lang="en-GB" sz="2000" dirty="0">
              <a:solidFill>
                <a:srgbClr val="000000"/>
              </a:solidFill>
              <a:effectLst/>
              <a:latin typeface="Arial" panose="020B0604020202020204" pitchFamily="34" charset="0"/>
              <a:ea typeface="Times New Roman" panose="02020603050405020304" pitchFamily="18" charset="0"/>
            </a:endParaRPr>
          </a:p>
          <a:p>
            <a:pPr marL="442913" indent="-442913">
              <a:lnSpc>
                <a:spcPct val="134000"/>
              </a:lnSpc>
              <a:spcBef>
                <a:spcPts val="300"/>
              </a:spcBef>
              <a:spcAft>
                <a:spcPts val="300"/>
              </a:spcAft>
              <a:buFont typeface="Arial" panose="020B0604020202020204" pitchFamily="34" charset="0"/>
              <a:buChar char="•"/>
            </a:pPr>
            <a:r>
              <a:rPr lang="en-GB" sz="4500" dirty="0">
                <a:solidFill>
                  <a:srgbClr val="000000"/>
                </a:solidFill>
                <a:effectLst/>
                <a:latin typeface="Arial" panose="020B0604020202020204" pitchFamily="34" charset="0"/>
                <a:ea typeface="Times New Roman" panose="02020603050405020304" pitchFamily="18" charset="0"/>
              </a:rPr>
              <a:t>Freedom Charter  - There shall be houses, security and comfort </a:t>
            </a:r>
          </a:p>
          <a:p>
            <a:pPr marL="442913" indent="-442913">
              <a:lnSpc>
                <a:spcPct val="134000"/>
              </a:lnSpc>
              <a:spcBef>
                <a:spcPts val="300"/>
              </a:spcBef>
              <a:spcAft>
                <a:spcPts val="300"/>
              </a:spcAft>
              <a:buFont typeface="Arial" panose="020B0604020202020204" pitchFamily="34" charset="0"/>
              <a:buChar char="•"/>
            </a:pPr>
            <a:r>
              <a:rPr lang="en-GB" sz="4500" dirty="0">
                <a:solidFill>
                  <a:srgbClr val="000000"/>
                </a:solidFill>
                <a:effectLst/>
                <a:latin typeface="Arial" panose="020B0604020202020204" pitchFamily="34" charset="0"/>
                <a:ea typeface="Times New Roman" panose="02020603050405020304" pitchFamily="18" charset="0"/>
              </a:rPr>
              <a:t>Constitution of South Africa - Chapter 2: Bill of Rights -  </a:t>
            </a:r>
            <a:r>
              <a:rPr lang="en-GB" sz="4500" dirty="0">
                <a:solidFill>
                  <a:schemeClr val="tx1"/>
                </a:solidFill>
                <a:effectLst/>
                <a:latin typeface="Arial" panose="020B0604020202020204" pitchFamily="34" charset="0"/>
                <a:ea typeface="Times New Roman" panose="02020603050405020304" pitchFamily="18" charset="0"/>
              </a:rPr>
              <a:t>Everyone has the right to have access to adequate housing, jobs etc</a:t>
            </a:r>
          </a:p>
          <a:p>
            <a:pPr marL="442913" lvl="4" indent="-442913">
              <a:lnSpc>
                <a:spcPct val="134000"/>
              </a:lnSpc>
              <a:spcBef>
                <a:spcPts val="300"/>
              </a:spcBef>
              <a:spcAft>
                <a:spcPts val="300"/>
              </a:spcAft>
              <a:buFont typeface="Arial" panose="020B0604020202020204" pitchFamily="34" charset="0"/>
              <a:buChar char="•"/>
            </a:pPr>
            <a:r>
              <a:rPr lang="en-GB" sz="4500" dirty="0">
                <a:solidFill>
                  <a:srgbClr val="000000"/>
                </a:solidFill>
                <a:effectLst/>
                <a:latin typeface="Arial" panose="020B0604020202020204" pitchFamily="34" charset="0"/>
                <a:ea typeface="Times New Roman" panose="02020603050405020304" pitchFamily="18" charset="0"/>
              </a:rPr>
              <a:t>Econ Dev Policy – many constraints:</a:t>
            </a:r>
          </a:p>
          <a:p>
            <a:pPr marL="735521" lvl="1" indent="-442913">
              <a:lnSpc>
                <a:spcPct val="134000"/>
              </a:lnSpc>
              <a:spcBef>
                <a:spcPts val="300"/>
              </a:spcBef>
              <a:spcAft>
                <a:spcPts val="300"/>
              </a:spcAft>
              <a:buFont typeface="Arial" panose="020B0604020202020204" pitchFamily="34" charset="0"/>
              <a:buChar char="•"/>
            </a:pPr>
            <a:r>
              <a:rPr lang="en-GB" sz="4300" dirty="0">
                <a:solidFill>
                  <a:schemeClr val="tx1"/>
                </a:solidFill>
                <a:latin typeface="Arial" panose="020B0604020202020204" pitchFamily="34" charset="0"/>
                <a:cs typeface="Arial" panose="020B0604020202020204" pitchFamily="34" charset="0"/>
              </a:rPr>
              <a:t>Wholesale programmes from national agency – lack of system for training / accrediting trainers – funding framework lacking for NGOs - Need fixed address for finance</a:t>
            </a:r>
          </a:p>
          <a:p>
            <a:pPr marL="735521" lvl="1" indent="-442913">
              <a:lnSpc>
                <a:spcPct val="134000"/>
              </a:lnSpc>
              <a:spcBef>
                <a:spcPts val="300"/>
              </a:spcBef>
              <a:spcAft>
                <a:spcPts val="300"/>
              </a:spcAft>
              <a:buFont typeface="Arial" panose="020B0604020202020204" pitchFamily="34" charset="0"/>
              <a:buChar char="•"/>
            </a:pPr>
            <a:r>
              <a:rPr lang="en-GB" sz="4300" dirty="0">
                <a:solidFill>
                  <a:schemeClr val="tx1"/>
                </a:solidFill>
                <a:latin typeface="Arial" panose="020B0604020202020204" pitchFamily="34" charset="0"/>
                <a:cs typeface="Arial" panose="020B0604020202020204" pitchFamily="34" charset="0"/>
              </a:rPr>
              <a:t>Limited &amp; uneven access at local level &amp; Partial support for cooperatives</a:t>
            </a:r>
          </a:p>
          <a:p>
            <a:pPr marL="735521" lvl="1" indent="-442913">
              <a:lnSpc>
                <a:spcPct val="134000"/>
              </a:lnSpc>
              <a:spcBef>
                <a:spcPts val="300"/>
              </a:spcBef>
              <a:spcAft>
                <a:spcPts val="300"/>
              </a:spcAft>
              <a:buFont typeface="Arial" panose="020B0604020202020204" pitchFamily="34" charset="0"/>
              <a:buChar char="•"/>
            </a:pPr>
            <a:r>
              <a:rPr lang="en-GB" sz="4300" dirty="0">
                <a:solidFill>
                  <a:schemeClr val="tx1"/>
                </a:solidFill>
                <a:latin typeface="Arial" panose="020B0604020202020204" pitchFamily="34" charset="0"/>
                <a:cs typeface="Arial" panose="020B0604020202020204" pitchFamily="34" charset="0"/>
              </a:rPr>
              <a:t>Premises, land, equipment – scarce &amp; complex to assess</a:t>
            </a:r>
          </a:p>
          <a:p>
            <a:pPr marL="735521" lvl="1" indent="-442913">
              <a:lnSpc>
                <a:spcPct val="134000"/>
              </a:lnSpc>
              <a:spcBef>
                <a:spcPts val="300"/>
              </a:spcBef>
              <a:spcAft>
                <a:spcPts val="300"/>
              </a:spcAft>
              <a:buFont typeface="Arial" panose="020B0604020202020204" pitchFamily="34" charset="0"/>
              <a:buChar char="•"/>
            </a:pPr>
            <a:r>
              <a:rPr lang="en-GB" sz="4300" dirty="0">
                <a:solidFill>
                  <a:schemeClr val="tx1"/>
                </a:solidFill>
                <a:latin typeface="Arial" panose="020B0604020202020204" pitchFamily="34" charset="0"/>
                <a:cs typeface="Arial" panose="020B0604020202020204" pitchFamily="34" charset="0"/>
              </a:rPr>
              <a:t>Dispersion across silos</a:t>
            </a:r>
          </a:p>
          <a:p>
            <a:pPr marL="735521" lvl="1" indent="-442913">
              <a:lnSpc>
                <a:spcPct val="134000"/>
              </a:lnSpc>
              <a:spcBef>
                <a:spcPts val="300"/>
              </a:spcBef>
              <a:spcAft>
                <a:spcPts val="300"/>
              </a:spcAft>
              <a:buFont typeface="Arial" panose="020B0604020202020204" pitchFamily="34" charset="0"/>
              <a:buChar char="•"/>
            </a:pPr>
            <a:r>
              <a:rPr lang="en-GB" sz="4300" dirty="0">
                <a:solidFill>
                  <a:schemeClr val="tx1"/>
                </a:solidFill>
                <a:latin typeface="Arial" panose="020B0604020202020204" pitchFamily="34" charset="0"/>
                <a:cs typeface="Arial" panose="020B0604020202020204" pitchFamily="34" charset="0"/>
              </a:rPr>
              <a:t>Weak educational and technical foundations</a:t>
            </a:r>
          </a:p>
          <a:p>
            <a:pPr marL="735521" lvl="1" indent="-442913">
              <a:lnSpc>
                <a:spcPct val="134000"/>
              </a:lnSpc>
              <a:spcBef>
                <a:spcPts val="300"/>
              </a:spcBef>
              <a:spcAft>
                <a:spcPts val="300"/>
              </a:spcAft>
              <a:buFont typeface="Arial" panose="020B0604020202020204" pitchFamily="34" charset="0"/>
              <a:buChar char="•"/>
            </a:pPr>
            <a:r>
              <a:rPr lang="en-GB" sz="4300" dirty="0">
                <a:solidFill>
                  <a:schemeClr val="tx1"/>
                </a:solidFill>
                <a:latin typeface="Arial" panose="020B0604020202020204" pitchFamily="34" charset="0"/>
                <a:cs typeface="Arial" panose="020B0604020202020204" pitchFamily="34" charset="0"/>
              </a:rPr>
              <a:t>Poverty mentioned everywhere – though approach dispersed and unfocused</a:t>
            </a:r>
          </a:p>
          <a:p>
            <a:pPr marL="457200" lvl="5" indent="0">
              <a:buNone/>
            </a:pPr>
            <a:endParaRPr lang="en-GB" sz="2000" dirty="0">
              <a:solidFill>
                <a:srgbClr val="000000"/>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3356023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1CBCE-4E1C-49AF-880D-E1305716CDCA}"/>
              </a:ext>
            </a:extLst>
          </p:cNvPr>
          <p:cNvSpPr>
            <a:spLocks noGrp="1"/>
          </p:cNvSpPr>
          <p:nvPr>
            <p:ph type="title"/>
          </p:nvPr>
        </p:nvSpPr>
        <p:spPr>
          <a:xfrm>
            <a:off x="1343891" y="637964"/>
            <a:ext cx="9462654" cy="830618"/>
          </a:xfrm>
        </p:spPr>
        <p:txBody>
          <a:bodyPr>
            <a:normAutofit/>
          </a:bodyPr>
          <a:lstStyle/>
          <a:p>
            <a:r>
              <a:rPr lang="en-GB" sz="3200" dirty="0">
                <a:solidFill>
                  <a:schemeClr val="tx1"/>
                </a:solidFill>
                <a:latin typeface="Arial" panose="020B0604020202020204" pitchFamily="34" charset="0"/>
                <a:cs typeface="Arial" panose="020B0604020202020204" pitchFamily="34" charset="0"/>
              </a:rPr>
              <a:t>Core Pillars of Revised Led FW</a:t>
            </a:r>
          </a:p>
        </p:txBody>
      </p:sp>
      <p:sp>
        <p:nvSpPr>
          <p:cNvPr id="3" name="Content Placeholder 2">
            <a:extLst>
              <a:ext uri="{FF2B5EF4-FFF2-40B4-BE49-F238E27FC236}">
                <a16:creationId xmlns:a16="http://schemas.microsoft.com/office/drawing/2014/main" id="{94A7E525-1DF4-4BE6-BA0F-517665D86C7D}"/>
              </a:ext>
            </a:extLst>
          </p:cNvPr>
          <p:cNvSpPr>
            <a:spLocks noGrp="1"/>
          </p:cNvSpPr>
          <p:nvPr>
            <p:ph idx="1"/>
          </p:nvPr>
        </p:nvSpPr>
        <p:spPr>
          <a:xfrm>
            <a:off x="1108364" y="2064327"/>
            <a:ext cx="10133012" cy="4137840"/>
          </a:xfrm>
        </p:spPr>
        <p:txBody>
          <a:bodyPr>
            <a:noAutofit/>
          </a:bodyPr>
          <a:lstStyle/>
          <a:p>
            <a:pPr marL="360363" indent="-360363">
              <a:buFont typeface="Arial" panose="020B0604020202020204" pitchFamily="34" charset="0"/>
              <a:buChar char="•"/>
            </a:pPr>
            <a:endParaRPr kumimoji="0" lang="en-US" sz="2800" i="0" u="none" strike="noStrike" kern="1200" cap="none" spc="0" normalizeH="0" baseline="0" noProof="0" dirty="0">
              <a:ln>
                <a:noFill/>
              </a:ln>
              <a:solidFill>
                <a:srgbClr val="000000"/>
              </a:solidFill>
              <a:effectLst/>
              <a:uLnTx/>
              <a:uFillTx/>
              <a:latin typeface="Arial" panose="020B0604020202020204" pitchFamily="34" charset="0"/>
              <a:ea typeface="Times New Roman"/>
              <a:cs typeface="Arial" panose="020B0604020202020204" pitchFamily="34" charset="0"/>
            </a:endParaRPr>
          </a:p>
          <a:p>
            <a:pPr marL="360363" indent="-360363">
              <a:buFont typeface="Arial" panose="020B0604020202020204" pitchFamily="34" charset="0"/>
              <a:buChar char="•"/>
            </a:pPr>
            <a:r>
              <a:rPr kumimoji="0" lang="en-US" sz="2800" i="0" u="none" strike="noStrike" kern="1200" cap="none" spc="0" normalizeH="0" baseline="0" noProof="0" dirty="0">
                <a:ln>
                  <a:noFill/>
                </a:ln>
                <a:solidFill>
                  <a:srgbClr val="000000"/>
                </a:solidFill>
                <a:effectLst/>
                <a:uLnTx/>
                <a:uFillTx/>
                <a:latin typeface="Arial" panose="020B0604020202020204" pitchFamily="34" charset="0"/>
                <a:ea typeface="Times New Roman"/>
                <a:cs typeface="Arial" panose="020B0604020202020204" pitchFamily="34" charset="0"/>
              </a:rPr>
              <a:t>Building a diverse &amp; innovation driven local economies</a:t>
            </a:r>
          </a:p>
          <a:p>
            <a:pPr marL="360363" indent="-360363">
              <a:buFont typeface="Arial" panose="020B0604020202020204" pitchFamily="34" charset="0"/>
              <a:buChar char="•"/>
            </a:pPr>
            <a:r>
              <a:rPr kumimoji="0" lang="en-US" sz="2800" i="0" u="none" strike="noStrike" kern="1200" cap="none" spc="0" normalizeH="0" baseline="0" noProof="0" dirty="0">
                <a:ln>
                  <a:noFill/>
                </a:ln>
                <a:solidFill>
                  <a:srgbClr val="000000"/>
                </a:solidFill>
                <a:effectLst/>
                <a:uLnTx/>
                <a:uFillTx/>
                <a:latin typeface="Arial" panose="020B0604020202020204" pitchFamily="34" charset="0"/>
                <a:ea typeface="Times New Roman"/>
                <a:cs typeface="Arial" panose="020B0604020202020204" pitchFamily="34" charset="0"/>
              </a:rPr>
              <a:t>Developing inclusive economies</a:t>
            </a:r>
            <a:endParaRPr lang="en-US" sz="2800" dirty="0">
              <a:solidFill>
                <a:srgbClr val="000000"/>
              </a:solidFill>
              <a:latin typeface="Arial" panose="020B0604020202020204" pitchFamily="34" charset="0"/>
              <a:ea typeface="Times New Roman"/>
              <a:cs typeface="Arial" panose="020B0604020202020204" pitchFamily="34" charset="0"/>
            </a:endParaRPr>
          </a:p>
          <a:p>
            <a:pPr marL="360363" indent="-360363">
              <a:buFont typeface="Arial" panose="020B0604020202020204" pitchFamily="34" charset="0"/>
              <a:buChar char="•"/>
            </a:pPr>
            <a:r>
              <a:rPr kumimoji="0" lang="en-US" sz="2800" i="0" u="none" strike="noStrike" kern="1200" cap="none" spc="0" normalizeH="0" baseline="0" noProof="0" dirty="0">
                <a:ln>
                  <a:noFill/>
                </a:ln>
                <a:solidFill>
                  <a:srgbClr val="000000"/>
                </a:solidFill>
                <a:effectLst/>
                <a:uLnTx/>
                <a:uFillTx/>
                <a:latin typeface="Arial" panose="020B0604020202020204" pitchFamily="34" charset="0"/>
                <a:ea typeface="Times New Roman"/>
                <a:cs typeface="Arial" panose="020B0604020202020204" pitchFamily="34" charset="0"/>
              </a:rPr>
              <a:t>Enterprise development &amp; support</a:t>
            </a:r>
          </a:p>
          <a:p>
            <a:pPr marL="360363" indent="-360363">
              <a:buFont typeface="Arial" panose="020B0604020202020204" pitchFamily="34" charset="0"/>
              <a:buChar char="•"/>
            </a:pPr>
            <a:r>
              <a:rPr kumimoji="0" lang="en-US" sz="2800" i="0" u="none" strike="noStrike" kern="1200" cap="none" spc="0" normalizeH="0" baseline="0" noProof="0" dirty="0">
                <a:ln>
                  <a:noFill/>
                </a:ln>
                <a:solidFill>
                  <a:srgbClr val="000000"/>
                </a:solidFill>
                <a:effectLst/>
                <a:uLnTx/>
                <a:uFillTx/>
                <a:latin typeface="Arial" panose="020B0604020202020204" pitchFamily="34" charset="0"/>
                <a:ea typeface="Times New Roman"/>
                <a:cs typeface="Arial" panose="020B0604020202020204" pitchFamily="34" charset="0"/>
              </a:rPr>
              <a:t>Developing learning and skillful economies</a:t>
            </a:r>
            <a:endParaRPr lang="en-US" sz="2800" dirty="0">
              <a:solidFill>
                <a:srgbClr val="000000"/>
              </a:solidFill>
              <a:latin typeface="Arial" panose="020B0604020202020204" pitchFamily="34" charset="0"/>
              <a:ea typeface="Times New Roman"/>
              <a:cs typeface="Arial" panose="020B0604020202020204" pitchFamily="34" charset="0"/>
            </a:endParaRPr>
          </a:p>
          <a:p>
            <a:pPr marL="360363" indent="-360363">
              <a:buFont typeface="Arial" panose="020B0604020202020204" pitchFamily="34" charset="0"/>
              <a:buChar char="•"/>
            </a:pPr>
            <a:r>
              <a:rPr kumimoji="0" lang="en-US" sz="2800" i="0" u="none" strike="noStrike" kern="1200" cap="none" spc="0" normalizeH="0" baseline="0" noProof="0" dirty="0">
                <a:ln>
                  <a:noFill/>
                </a:ln>
                <a:solidFill>
                  <a:srgbClr val="000000"/>
                </a:solidFill>
                <a:effectLst/>
                <a:uLnTx/>
                <a:uFillTx/>
                <a:latin typeface="Arial" panose="020B0604020202020204" pitchFamily="34" charset="0"/>
                <a:ea typeface="Times New Roman"/>
                <a:cs typeface="Arial" panose="020B0604020202020204" pitchFamily="34" charset="0"/>
              </a:rPr>
              <a:t>Economic  Governance and Infrastructure</a:t>
            </a:r>
          </a:p>
          <a:p>
            <a:pPr marL="360363" indent="-360363">
              <a:buFont typeface="Arial" panose="020B0604020202020204" pitchFamily="34" charset="0"/>
              <a:buChar char="•"/>
            </a:pPr>
            <a:r>
              <a:rPr lang="en-US" sz="2800" dirty="0">
                <a:solidFill>
                  <a:srgbClr val="000000"/>
                </a:solidFill>
                <a:latin typeface="Arial" panose="020B0604020202020204" pitchFamily="34" charset="0"/>
                <a:ea typeface="Times New Roman"/>
                <a:cs typeface="Arial" panose="020B0604020202020204" pitchFamily="34" charset="0"/>
              </a:rPr>
              <a:t>Strengthening Local Innovation Systems</a:t>
            </a:r>
            <a:endParaRPr lang="en-GB"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24692439"/>
      </p:ext>
    </p:extLst>
  </p:cSld>
  <p:clrMapOvr>
    <a:masterClrMapping/>
  </p:clrMapOvr>
</p:sld>
</file>

<file path=ppt/theme/theme1.xml><?xml version="1.0" encoding="utf-8"?>
<a:theme xmlns:a="http://schemas.openxmlformats.org/drawingml/2006/main" name="Retrospect">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1302</TotalTime>
  <Words>1358</Words>
  <Application>Microsoft Office PowerPoint</Application>
  <PresentationFormat>Widescreen</PresentationFormat>
  <Paragraphs>113</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Calibri Light</vt:lpstr>
      <vt:lpstr>inherit</vt:lpstr>
      <vt:lpstr>PT Serif</vt:lpstr>
      <vt:lpstr>Symbol</vt:lpstr>
      <vt:lpstr>Wingdings</vt:lpstr>
      <vt:lpstr>Retrospect</vt:lpstr>
      <vt:lpstr>What facilitation can do in the most  unequal country in the world ?</vt:lpstr>
      <vt:lpstr>PowerPoint Presentation</vt:lpstr>
      <vt:lpstr>Overview</vt:lpstr>
      <vt:lpstr>Facets of Inequality in South Africa</vt:lpstr>
      <vt:lpstr>Provinces in South Africa</vt:lpstr>
      <vt:lpstr>Facets of Inequality in South Africa - 2</vt:lpstr>
      <vt:lpstr>State of Housing – Inadequately Housed</vt:lpstr>
      <vt:lpstr>Policy Context</vt:lpstr>
      <vt:lpstr>Core Pillars of Revised Led FW</vt:lpstr>
      <vt:lpstr>Integrated Development Planning - IDPs</vt:lpstr>
      <vt:lpstr>Public Participation</vt:lpstr>
      <vt:lpstr>State of Local Government </vt:lpstr>
      <vt:lpstr>State of Local Government (Mbanyele, May 2021, Good Governance Africa)</vt:lpstr>
      <vt:lpstr>Sorry Tale of City in Pieces https://www.newframe.com/pietermaritzburg-a-city-in-pieces/ Zama, L , July 2021</vt:lpstr>
      <vt:lpstr>Sorry Tale of City in Pieces https://www.newframe.com/pietermaritzburg-a-city-in-pieces/ Zama, L , July 2021</vt:lpstr>
      <vt:lpstr>Options for an Inclusive Future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facilitation can work in the most  unequal country in the world ?</dc:title>
  <dc:creator>Sharda Naidoo</dc:creator>
  <cp:lastModifiedBy> </cp:lastModifiedBy>
  <cp:revision>6</cp:revision>
  <dcterms:created xsi:type="dcterms:W3CDTF">2021-08-10T16:08:31Z</dcterms:created>
  <dcterms:modified xsi:type="dcterms:W3CDTF">2021-08-12T08:59:32Z</dcterms:modified>
</cp:coreProperties>
</file>